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1"/>
  </p:notesMasterIdLst>
  <p:sldIdLst>
    <p:sldId id="256" r:id="rId2"/>
    <p:sldId id="257" r:id="rId3"/>
    <p:sldId id="273" r:id="rId4"/>
    <p:sldId id="258" r:id="rId5"/>
    <p:sldId id="260" r:id="rId6"/>
    <p:sldId id="259" r:id="rId7"/>
    <p:sldId id="261" r:id="rId8"/>
    <p:sldId id="262" r:id="rId9"/>
    <p:sldId id="263" r:id="rId10"/>
    <p:sldId id="264" r:id="rId11"/>
    <p:sldId id="266" r:id="rId12"/>
    <p:sldId id="267" r:id="rId13"/>
    <p:sldId id="265" r:id="rId14"/>
    <p:sldId id="268" r:id="rId15"/>
    <p:sldId id="269" r:id="rId16"/>
    <p:sldId id="270" r:id="rId17"/>
    <p:sldId id="274" r:id="rId18"/>
    <p:sldId id="275" r:id="rId19"/>
    <p:sldId id="271" r:id="rId20"/>
    <p:sldId id="276" r:id="rId21"/>
    <p:sldId id="277" r:id="rId22"/>
    <p:sldId id="278" r:id="rId23"/>
    <p:sldId id="272"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099" autoAdjust="0"/>
  </p:normalViewPr>
  <p:slideViewPr>
    <p:cSldViewPr snapToGrid="0">
      <p:cViewPr varScale="1">
        <p:scale>
          <a:sx n="106" d="100"/>
          <a:sy n="106" d="100"/>
        </p:scale>
        <p:origin x="13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CDBEE-ADF2-4BEF-A942-AAE987EDCF9D}"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124DA-AA94-411C-9254-AD40AF246FCB}" type="slidenum">
              <a:rPr lang="en-US" smtClean="0"/>
              <a:t>‹#›</a:t>
            </a:fld>
            <a:endParaRPr lang="en-US"/>
          </a:p>
        </p:txBody>
      </p:sp>
    </p:spTree>
    <p:extLst>
      <p:ext uri="{BB962C8B-B14F-4D97-AF65-F5344CB8AC3E}">
        <p14:creationId xmlns:p14="http://schemas.microsoft.com/office/powerpoint/2010/main" val="344678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a:t>
            </a:fld>
            <a:endParaRPr lang="en-US"/>
          </a:p>
        </p:txBody>
      </p:sp>
    </p:spTree>
    <p:extLst>
      <p:ext uri="{BB962C8B-B14F-4D97-AF65-F5344CB8AC3E}">
        <p14:creationId xmlns:p14="http://schemas.microsoft.com/office/powerpoint/2010/main" val="67537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24</a:t>
            </a:fld>
            <a:endParaRPr lang="en-US"/>
          </a:p>
        </p:txBody>
      </p:sp>
    </p:spTree>
    <p:extLst>
      <p:ext uri="{BB962C8B-B14F-4D97-AF65-F5344CB8AC3E}">
        <p14:creationId xmlns:p14="http://schemas.microsoft.com/office/powerpoint/2010/main" val="285873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25</a:t>
            </a:fld>
            <a:endParaRPr lang="en-US"/>
          </a:p>
        </p:txBody>
      </p:sp>
    </p:spTree>
    <p:extLst>
      <p:ext uri="{BB962C8B-B14F-4D97-AF65-F5344CB8AC3E}">
        <p14:creationId xmlns:p14="http://schemas.microsoft.com/office/powerpoint/2010/main" val="125315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26</a:t>
            </a:fld>
            <a:endParaRPr lang="en-US"/>
          </a:p>
        </p:txBody>
      </p:sp>
    </p:spTree>
    <p:extLst>
      <p:ext uri="{BB962C8B-B14F-4D97-AF65-F5344CB8AC3E}">
        <p14:creationId xmlns:p14="http://schemas.microsoft.com/office/powerpoint/2010/main" val="195643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27</a:t>
            </a:fld>
            <a:endParaRPr lang="en-US"/>
          </a:p>
        </p:txBody>
      </p:sp>
    </p:spTree>
    <p:extLst>
      <p:ext uri="{BB962C8B-B14F-4D97-AF65-F5344CB8AC3E}">
        <p14:creationId xmlns:p14="http://schemas.microsoft.com/office/powerpoint/2010/main" val="267487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28</a:t>
            </a:fld>
            <a:endParaRPr lang="en-US"/>
          </a:p>
        </p:txBody>
      </p:sp>
    </p:spTree>
    <p:extLst>
      <p:ext uri="{BB962C8B-B14F-4D97-AF65-F5344CB8AC3E}">
        <p14:creationId xmlns:p14="http://schemas.microsoft.com/office/powerpoint/2010/main" val="287980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3</a:t>
            </a:fld>
            <a:endParaRPr lang="en-US"/>
          </a:p>
        </p:txBody>
      </p:sp>
    </p:spTree>
    <p:extLst>
      <p:ext uri="{BB962C8B-B14F-4D97-AF65-F5344CB8AC3E}">
        <p14:creationId xmlns:p14="http://schemas.microsoft.com/office/powerpoint/2010/main" val="7158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6</a:t>
            </a:fld>
            <a:endParaRPr lang="en-US"/>
          </a:p>
        </p:txBody>
      </p:sp>
    </p:spTree>
    <p:extLst>
      <p:ext uri="{BB962C8B-B14F-4D97-AF65-F5344CB8AC3E}">
        <p14:creationId xmlns:p14="http://schemas.microsoft.com/office/powerpoint/2010/main" val="84199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course book, </a:t>
            </a:r>
            <a:r>
              <a:rPr lang="en-US" sz="1200" b="1" i="1" kern="1200" dirty="0" smtClean="0">
                <a:solidFill>
                  <a:schemeClr val="tx1"/>
                </a:solidFill>
                <a:effectLst/>
                <a:latin typeface="+mn-lt"/>
                <a:ea typeface="+mn-ea"/>
                <a:cs typeface="+mn-cs"/>
              </a:rPr>
              <a:t>Sociology-A Down-to-Earth Approach- 13th edition by James. M. </a:t>
            </a:r>
            <a:r>
              <a:rPr lang="en-US" sz="1200" b="1" i="1" kern="1200" dirty="0" err="1" smtClean="0">
                <a:solidFill>
                  <a:schemeClr val="tx1"/>
                </a:solidFill>
                <a:effectLst/>
                <a:latin typeface="+mn-lt"/>
                <a:ea typeface="+mn-ea"/>
                <a:cs typeface="+mn-cs"/>
              </a:rPr>
              <a:t>Henslin</a:t>
            </a:r>
            <a:r>
              <a:rPr lang="en-US" sz="1200" b="0" i="1"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7</a:t>
            </a:fld>
            <a:endParaRPr lang="en-US"/>
          </a:p>
        </p:txBody>
      </p:sp>
    </p:spTree>
    <p:extLst>
      <p:ext uri="{BB962C8B-B14F-4D97-AF65-F5344CB8AC3E}">
        <p14:creationId xmlns:p14="http://schemas.microsoft.com/office/powerpoint/2010/main" val="278724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operational definition is </a:t>
            </a:r>
            <a:r>
              <a:rPr lang="en-US" b="1" dirty="0" smtClean="0"/>
              <a:t>how we (the</a:t>
            </a:r>
            <a:r>
              <a:rPr lang="en-US" dirty="0" smtClean="0"/>
              <a:t>. </a:t>
            </a:r>
            <a:r>
              <a:rPr lang="en-US" b="1" dirty="0" smtClean="0"/>
              <a:t>researcher) decide to measure our the variables</a:t>
            </a:r>
            <a:r>
              <a:rPr lang="en-US" dirty="0" smtClean="0"/>
              <a:t>. </a:t>
            </a:r>
            <a:r>
              <a:rPr lang="en-US" b="1" dirty="0" smtClean="0"/>
              <a:t>in our study</a:t>
            </a:r>
            <a:r>
              <a:rPr lang="en-US" dirty="0" smtClean="0"/>
              <a:t> (variable = anything that can be measured). ◦ There are usually hundreds of ways to measure a DV (e.g. behavior)</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11</a:t>
            </a:fld>
            <a:endParaRPr lang="en-US"/>
          </a:p>
        </p:txBody>
      </p:sp>
    </p:spTree>
    <p:extLst>
      <p:ext uri="{BB962C8B-B14F-4D97-AF65-F5344CB8AC3E}">
        <p14:creationId xmlns:p14="http://schemas.microsoft.com/office/powerpoint/2010/main" val="302915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http://www.csun.edu/~hbsoc126/soc1/chapter%205%20outline.pdf</a:t>
            </a:r>
          </a:p>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16</a:t>
            </a:fld>
            <a:endParaRPr lang="en-US"/>
          </a:p>
        </p:txBody>
      </p:sp>
    </p:spTree>
    <p:extLst>
      <p:ext uri="{BB962C8B-B14F-4D97-AF65-F5344CB8AC3E}">
        <p14:creationId xmlns:p14="http://schemas.microsoft.com/office/powerpoint/2010/main" val="3955515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https://revisesociology.com/2016/01/03/research-methods-sociology/</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19</a:t>
            </a:fld>
            <a:endParaRPr lang="en-US"/>
          </a:p>
        </p:txBody>
      </p:sp>
    </p:spTree>
    <p:extLst>
      <p:ext uri="{BB962C8B-B14F-4D97-AF65-F5344CB8AC3E}">
        <p14:creationId xmlns:p14="http://schemas.microsoft.com/office/powerpoint/2010/main" val="219512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https://revisesociology.com/2016/01/03/research-methods-sociology/</a:t>
            </a:r>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21</a:t>
            </a:fld>
            <a:endParaRPr lang="en-US"/>
          </a:p>
        </p:txBody>
      </p:sp>
    </p:spTree>
    <p:extLst>
      <p:ext uri="{BB962C8B-B14F-4D97-AF65-F5344CB8AC3E}">
        <p14:creationId xmlns:p14="http://schemas.microsoft.com/office/powerpoint/2010/main" val="149096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124DA-AA94-411C-9254-AD40AF246FCB}" type="slidenum">
              <a:rPr lang="en-US" smtClean="0"/>
              <a:t>22</a:t>
            </a:fld>
            <a:endParaRPr lang="en-US"/>
          </a:p>
        </p:txBody>
      </p:sp>
    </p:spTree>
    <p:extLst>
      <p:ext uri="{BB962C8B-B14F-4D97-AF65-F5344CB8AC3E}">
        <p14:creationId xmlns:p14="http://schemas.microsoft.com/office/powerpoint/2010/main" val="151325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D47D787-0C02-4A34-9920-91AE3B966AEB}"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FF2EF-9ED3-4384-B66D-D1DFDD1CEAB2}"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841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47D787-0C02-4A34-9920-91AE3B966AEB}"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159093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47D787-0C02-4A34-9920-91AE3B966AEB}"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FF2EF-9ED3-4384-B66D-D1DFDD1CEAB2}"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138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47D787-0C02-4A34-9920-91AE3B966AEB}"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201428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47D787-0C02-4A34-9920-91AE3B966AEB}"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FF2EF-9ED3-4384-B66D-D1DFDD1CEAB2}"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33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47D787-0C02-4A34-9920-91AE3B966AEB}"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358763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47D787-0C02-4A34-9920-91AE3B966AEB}"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112408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47D787-0C02-4A34-9920-91AE3B966AEB}"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214859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7D787-0C02-4A34-9920-91AE3B966AEB}"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22221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47D787-0C02-4A34-9920-91AE3B966AEB}"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FF2EF-9ED3-4384-B66D-D1DFDD1CEAB2}" type="slidenum">
              <a:rPr lang="en-US" smtClean="0"/>
              <a:t>‹#›</a:t>
            </a:fld>
            <a:endParaRPr lang="en-US"/>
          </a:p>
        </p:txBody>
      </p:sp>
    </p:spTree>
    <p:extLst>
      <p:ext uri="{BB962C8B-B14F-4D97-AF65-F5344CB8AC3E}">
        <p14:creationId xmlns:p14="http://schemas.microsoft.com/office/powerpoint/2010/main" val="105707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47D787-0C02-4A34-9920-91AE3B966AEB}"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FF2EF-9ED3-4384-B66D-D1DFDD1CEAB2}" type="slidenum">
              <a:rPr lang="en-US" smtClean="0"/>
              <a:t>‹#›</a:t>
            </a:fld>
            <a:endParaRPr lang="en-US"/>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84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47D787-0C02-4A34-9920-91AE3B966AEB}" type="datetimeFigureOut">
              <a:rPr lang="en-US" smtClean="0"/>
              <a:t>5/12/2023</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3FFF2EF-9ED3-4384-B66D-D1DFDD1CEAB2}"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5859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78269" y="4978997"/>
            <a:ext cx="7772400" cy="1463040"/>
          </a:xfrm>
        </p:spPr>
        <p:txBody>
          <a:bodyPr/>
          <a:lstStyle/>
          <a:p>
            <a:r>
              <a:rPr lang="en-US" dirty="0" smtClean="0"/>
              <a:t>RESEARCH METHDOLOGY IN SOCIOLOGY </a:t>
            </a:r>
            <a:endParaRPr lang="en-US" dirty="0"/>
          </a:p>
        </p:txBody>
      </p:sp>
      <p:sp>
        <p:nvSpPr>
          <p:cNvPr id="3" name="Subtitle 2"/>
          <p:cNvSpPr>
            <a:spLocks noGrp="1"/>
          </p:cNvSpPr>
          <p:nvPr>
            <p:ph type="subTitle" idx="1"/>
          </p:nvPr>
        </p:nvSpPr>
        <p:spPr>
          <a:xfrm>
            <a:off x="8792134" y="4914869"/>
            <a:ext cx="3317631" cy="1463040"/>
          </a:xfrm>
        </p:spPr>
        <p:txBody>
          <a:bodyPr>
            <a:normAutofit/>
          </a:bodyPr>
          <a:lstStyle/>
          <a:p>
            <a:r>
              <a:rPr lang="en-US" sz="2400" dirty="0" smtClean="0">
                <a:solidFill>
                  <a:schemeClr val="accent2">
                    <a:lumMod val="50000"/>
                  </a:schemeClr>
                </a:solidFill>
              </a:rPr>
              <a:t>Ms. Shahtaj Shakir</a:t>
            </a:r>
          </a:p>
          <a:p>
            <a:r>
              <a:rPr lang="en-US" sz="2400" dirty="0" smtClean="0">
                <a:solidFill>
                  <a:schemeClr val="accent2">
                    <a:lumMod val="50000"/>
                  </a:schemeClr>
                </a:solidFill>
              </a:rPr>
              <a:t>Sociology</a:t>
            </a:r>
            <a:r>
              <a:rPr lang="en-US" sz="2400" dirty="0">
                <a:solidFill>
                  <a:schemeClr val="accent2">
                    <a:lumMod val="50000"/>
                  </a:schemeClr>
                </a:solidFill>
              </a:rPr>
              <a:t> </a:t>
            </a:r>
            <a:r>
              <a:rPr lang="en-US" sz="2400" dirty="0" smtClean="0">
                <a:solidFill>
                  <a:schemeClr val="accent2">
                    <a:lumMod val="50000"/>
                  </a:schemeClr>
                </a:solidFill>
              </a:rPr>
              <a:t>-Lecturer</a:t>
            </a:r>
          </a:p>
          <a:p>
            <a:r>
              <a:rPr lang="en-US" sz="2400" dirty="0" smtClean="0">
                <a:solidFill>
                  <a:schemeClr val="accent2">
                    <a:lumMod val="50000"/>
                  </a:schemeClr>
                </a:solidFill>
              </a:rPr>
              <a:t>FAST NUCES</a:t>
            </a:r>
            <a:endParaRPr lang="en-US" sz="2400" dirty="0">
              <a:solidFill>
                <a:schemeClr val="accent2">
                  <a:lumMod val="50000"/>
                </a:schemeClr>
              </a:solidFill>
            </a:endParaRPr>
          </a:p>
        </p:txBody>
      </p:sp>
    </p:spTree>
    <p:extLst>
      <p:ext uri="{BB962C8B-B14F-4D97-AF65-F5344CB8AC3E}">
        <p14:creationId xmlns:p14="http://schemas.microsoft.com/office/powerpoint/2010/main" val="37439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3. REVIEWING THE LITERATURE</a:t>
            </a:r>
            <a:endParaRPr lang="en-US" dirty="0">
              <a:solidFill>
                <a:schemeClr val="accent2"/>
              </a:solidFill>
            </a:endParaRPr>
          </a:p>
        </p:txBody>
      </p:sp>
      <p:sp>
        <p:nvSpPr>
          <p:cNvPr id="3" name="Content Placeholder 2"/>
          <p:cNvSpPr>
            <a:spLocks noGrp="1"/>
          </p:cNvSpPr>
          <p:nvPr>
            <p:ph idx="1"/>
          </p:nvPr>
        </p:nvSpPr>
        <p:spPr/>
        <p:txBody>
          <a:bodyPr>
            <a:normAutofit/>
          </a:bodyPr>
          <a:lstStyle/>
          <a:p>
            <a:pPr algn="just"/>
            <a:r>
              <a:rPr lang="en-US" sz="2400" dirty="0">
                <a:latin typeface="Calibri" panose="020F0502020204030204" pitchFamily="34" charset="0"/>
                <a:cs typeface="Calibri" panose="020F0502020204030204" pitchFamily="34" charset="0"/>
              </a:rPr>
              <a:t>You must read what has been published on your topic.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This </a:t>
            </a:r>
            <a:r>
              <a:rPr lang="en-US" sz="2400" dirty="0">
                <a:latin typeface="Calibri" panose="020F0502020204030204" pitchFamily="34" charset="0"/>
                <a:cs typeface="Calibri" panose="020F0502020204030204" pitchFamily="34" charset="0"/>
              </a:rPr>
              <a:t>helps you to narrow the </a:t>
            </a:r>
            <a:r>
              <a:rPr lang="en-US" sz="2400" dirty="0" smtClean="0">
                <a:latin typeface="Calibri" panose="020F0502020204030204" pitchFamily="34" charset="0"/>
                <a:cs typeface="Calibri" panose="020F0502020204030204" pitchFamily="34" charset="0"/>
              </a:rPr>
              <a:t>problem</a:t>
            </a:r>
            <a:r>
              <a:rPr lang="en-US" sz="2400" dirty="0">
                <a:latin typeface="Calibri" panose="020F0502020204030204" pitchFamily="34" charset="0"/>
                <a:cs typeface="Calibri" panose="020F0502020204030204" pitchFamily="34" charset="0"/>
              </a:rPr>
              <a:t>, identify areas that are already known, and learn what areas need to be researched.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Reviewing </a:t>
            </a:r>
            <a:r>
              <a:rPr lang="en-US" sz="2400" dirty="0">
                <a:latin typeface="Calibri" panose="020F0502020204030204" pitchFamily="34" charset="0"/>
                <a:cs typeface="Calibri" panose="020F0502020204030204" pitchFamily="34" charset="0"/>
              </a:rPr>
              <a:t>the literature may also help you to pinpoint the questions that you will ask.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You </a:t>
            </a:r>
            <a:r>
              <a:rPr lang="en-US" sz="2400" dirty="0">
                <a:latin typeface="Calibri" panose="020F0502020204030204" pitchFamily="34" charset="0"/>
                <a:cs typeface="Calibri" panose="020F0502020204030204" pitchFamily="34" charset="0"/>
              </a:rPr>
              <a:t>might even find out that what you are interested in learning has been answered already.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You </a:t>
            </a:r>
            <a:r>
              <a:rPr lang="en-US" sz="2400" dirty="0">
                <a:latin typeface="Calibri" panose="020F0502020204030204" pitchFamily="34" charset="0"/>
                <a:cs typeface="Calibri" panose="020F0502020204030204" pitchFamily="34" charset="0"/>
              </a:rPr>
              <a:t>don’t want to waste your time rediscovering what is already known</a:t>
            </a:r>
          </a:p>
        </p:txBody>
      </p:sp>
    </p:spTree>
    <p:extLst>
      <p:ext uri="{BB962C8B-B14F-4D97-AF65-F5344CB8AC3E}">
        <p14:creationId xmlns:p14="http://schemas.microsoft.com/office/powerpoint/2010/main" val="2985215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4.formulating </a:t>
            </a:r>
            <a:r>
              <a:rPr lang="en-US" dirty="0">
                <a:solidFill>
                  <a:schemeClr val="accent2"/>
                </a:solidFill>
              </a:rPr>
              <a:t>a </a:t>
            </a:r>
            <a:r>
              <a:rPr lang="en-US" dirty="0" smtClean="0">
                <a:solidFill>
                  <a:schemeClr val="accent2"/>
                </a:solidFill>
              </a:rPr>
              <a:t>hypothesis</a:t>
            </a:r>
            <a:endParaRPr lang="en-US" dirty="0">
              <a:solidFill>
                <a:schemeClr val="accent2"/>
              </a:solidFill>
            </a:endParaRPr>
          </a:p>
        </p:txBody>
      </p:sp>
      <p:sp>
        <p:nvSpPr>
          <p:cNvPr id="3" name="Content Placeholder 2"/>
          <p:cNvSpPr>
            <a:spLocks noGrp="1"/>
          </p:cNvSpPr>
          <p:nvPr>
            <p:ph idx="1"/>
          </p:nvPr>
        </p:nvSpPr>
        <p:spPr>
          <a:xfrm>
            <a:off x="1024128" y="1880315"/>
            <a:ext cx="10605495" cy="4429045"/>
          </a:xfrm>
        </p:spPr>
        <p:txBody>
          <a:bodyPr>
            <a:normAutofit/>
          </a:bodyPr>
          <a:lstStyle/>
          <a:p>
            <a:pPr algn="just"/>
            <a:r>
              <a:rPr lang="en-US" sz="2400" dirty="0">
                <a:latin typeface="Calibri" panose="020F0502020204030204" pitchFamily="34" charset="0"/>
                <a:cs typeface="Calibri" panose="020F0502020204030204" pitchFamily="34" charset="0"/>
              </a:rPr>
              <a:t>A research hypothesis is </a:t>
            </a:r>
            <a:r>
              <a:rPr lang="en-US" sz="2400" b="1" dirty="0">
                <a:latin typeface="Calibri" panose="020F0502020204030204" pitchFamily="34" charset="0"/>
                <a:cs typeface="Calibri" panose="020F0502020204030204" pitchFamily="34" charset="0"/>
              </a:rPr>
              <a:t>a statement of expectation or prediction that will be tested by research</a:t>
            </a:r>
            <a:endParaRPr lang="en-US" sz="2400" b="1" dirty="0" smtClean="0">
              <a:solidFill>
                <a:schemeClr val="tx1">
                  <a:lumMod val="95000"/>
                  <a:lumOff val="5000"/>
                </a:schemeClr>
              </a:solidFill>
              <a:latin typeface="Calibri" panose="020F0502020204030204" pitchFamily="34" charset="0"/>
              <a:cs typeface="Calibri" panose="020F0502020204030204" pitchFamily="34" charset="0"/>
            </a:endParaRPr>
          </a:p>
          <a:p>
            <a:pPr algn="just"/>
            <a:r>
              <a:rPr lang="en-US" sz="2400" dirty="0" smtClean="0">
                <a:solidFill>
                  <a:schemeClr val="tx1">
                    <a:lumMod val="95000"/>
                    <a:lumOff val="5000"/>
                  </a:schemeClr>
                </a:solidFill>
                <a:latin typeface="Calibri" panose="020F0502020204030204" pitchFamily="34" charset="0"/>
                <a:cs typeface="Calibri" panose="020F0502020204030204" pitchFamily="34" charset="0"/>
              </a:rPr>
              <a:t>A </a:t>
            </a:r>
            <a:r>
              <a:rPr lang="en-US" sz="2400" dirty="0">
                <a:solidFill>
                  <a:schemeClr val="tx1">
                    <a:lumMod val="95000"/>
                    <a:lumOff val="5000"/>
                  </a:schemeClr>
                </a:solidFill>
                <a:latin typeface="Calibri" panose="020F0502020204030204" pitchFamily="34" charset="0"/>
                <a:cs typeface="Calibri" panose="020F0502020204030204" pitchFamily="34" charset="0"/>
              </a:rPr>
              <a:t>statement of what you expect to find according to predictions from a </a:t>
            </a:r>
            <a:r>
              <a:rPr lang="en-US" sz="2400" dirty="0" smtClean="0">
                <a:solidFill>
                  <a:schemeClr val="tx1">
                    <a:lumMod val="95000"/>
                    <a:lumOff val="5000"/>
                  </a:schemeClr>
                </a:solidFill>
                <a:latin typeface="Calibri" panose="020F0502020204030204" pitchFamily="34" charset="0"/>
                <a:cs typeface="Calibri" panose="020F0502020204030204" pitchFamily="34" charset="0"/>
              </a:rPr>
              <a:t>theory.</a:t>
            </a:r>
          </a:p>
          <a:p>
            <a:pPr algn="just"/>
            <a:r>
              <a:rPr lang="en-US" sz="2400" dirty="0" smtClean="0">
                <a:solidFill>
                  <a:schemeClr val="tx1">
                    <a:lumMod val="95000"/>
                    <a:lumOff val="5000"/>
                  </a:schemeClr>
                </a:solidFill>
                <a:latin typeface="Calibri" panose="020F0502020204030204" pitchFamily="34" charset="0"/>
                <a:cs typeface="Calibri" panose="020F0502020204030204" pitchFamily="34" charset="0"/>
              </a:rPr>
              <a:t>A </a:t>
            </a:r>
            <a:r>
              <a:rPr lang="en-US" sz="2400" dirty="0">
                <a:solidFill>
                  <a:schemeClr val="tx1">
                    <a:lumMod val="95000"/>
                    <a:lumOff val="5000"/>
                  </a:schemeClr>
                </a:solidFill>
                <a:latin typeface="Calibri" panose="020F0502020204030204" pitchFamily="34" charset="0"/>
                <a:cs typeface="Calibri" panose="020F0502020204030204" pitchFamily="34" charset="0"/>
              </a:rPr>
              <a:t>hypothesis predicts a relationship between or among variables, factors that change, or vary, from one person or situation to another. </a:t>
            </a:r>
            <a:endParaRPr lang="en-US" sz="2400" dirty="0" smtClean="0">
              <a:solidFill>
                <a:schemeClr val="tx1">
                  <a:lumMod val="95000"/>
                  <a:lumOff val="5000"/>
                </a:schemeClr>
              </a:solidFill>
              <a:latin typeface="Calibri" panose="020F0502020204030204" pitchFamily="34" charset="0"/>
              <a:cs typeface="Calibri" panose="020F0502020204030204" pitchFamily="34" charset="0"/>
            </a:endParaRPr>
          </a:p>
          <a:p>
            <a:pPr algn="just"/>
            <a:r>
              <a:rPr lang="en-US" sz="2400" dirty="0" smtClean="0">
                <a:solidFill>
                  <a:schemeClr val="tx1">
                    <a:lumMod val="95000"/>
                    <a:lumOff val="5000"/>
                  </a:schemeClr>
                </a:solidFill>
                <a:latin typeface="Calibri" panose="020F0502020204030204" pitchFamily="34" charset="0"/>
                <a:cs typeface="Calibri" panose="020F0502020204030204" pitchFamily="34" charset="0"/>
              </a:rPr>
              <a:t>For </a:t>
            </a:r>
            <a:r>
              <a:rPr lang="en-US" sz="2400" dirty="0">
                <a:solidFill>
                  <a:schemeClr val="tx1">
                    <a:lumMod val="95000"/>
                    <a:lumOff val="5000"/>
                  </a:schemeClr>
                </a:solidFill>
                <a:latin typeface="Calibri" panose="020F0502020204030204" pitchFamily="34" charset="0"/>
                <a:cs typeface="Calibri" panose="020F0502020204030204" pitchFamily="34" charset="0"/>
              </a:rPr>
              <a:t>example, the statement “Men who are more socially isolated are likelier to abuse their wives than men who are more socially integrated” is a hypothesis</a:t>
            </a:r>
            <a:r>
              <a:rPr lang="en-US" sz="2400" dirty="0" smtClean="0">
                <a:solidFill>
                  <a:schemeClr val="tx1">
                    <a:lumMod val="95000"/>
                    <a:lumOff val="5000"/>
                  </a:schemeClr>
                </a:solidFill>
                <a:latin typeface="Calibri" panose="020F0502020204030204" pitchFamily="34" charset="0"/>
                <a:cs typeface="Calibri" panose="020F0502020204030204" pitchFamily="34" charset="0"/>
              </a:rPr>
              <a:t>.</a:t>
            </a:r>
            <a:endParaRPr lang="en-US" sz="2400" dirty="0">
              <a:solidFill>
                <a:schemeClr val="tx1">
                  <a:lumMod val="95000"/>
                  <a:lumOff val="5000"/>
                </a:schemeClr>
              </a:solidFill>
              <a:latin typeface="Calibri" panose="020F0502020204030204" pitchFamily="34" charset="0"/>
              <a:cs typeface="Calibri" panose="020F0502020204030204" pitchFamily="34" charset="0"/>
            </a:endParaRPr>
          </a:p>
          <a:p>
            <a:pPr algn="just"/>
            <a:r>
              <a:rPr lang="en-US" sz="2400" dirty="0">
                <a:solidFill>
                  <a:schemeClr val="tx1">
                    <a:lumMod val="95000"/>
                    <a:lumOff val="5000"/>
                  </a:schemeClr>
                </a:solidFill>
                <a:latin typeface="Calibri" panose="020F0502020204030204" pitchFamily="34" charset="0"/>
                <a:cs typeface="Calibri" panose="020F0502020204030204" pitchFamily="34" charset="0"/>
              </a:rPr>
              <a:t>Your hypothesis will need operational </a:t>
            </a:r>
            <a:r>
              <a:rPr lang="en-US" sz="2400" dirty="0" smtClean="0">
                <a:solidFill>
                  <a:schemeClr val="tx1">
                    <a:lumMod val="95000"/>
                    <a:lumOff val="5000"/>
                  </a:schemeClr>
                </a:solidFill>
                <a:latin typeface="Calibri" panose="020F0502020204030204" pitchFamily="34" charset="0"/>
                <a:cs typeface="Calibri" panose="020F0502020204030204" pitchFamily="34" charset="0"/>
              </a:rPr>
              <a:t>definitions that </a:t>
            </a:r>
            <a:r>
              <a:rPr lang="en-US" sz="2400" dirty="0">
                <a:solidFill>
                  <a:schemeClr val="tx1">
                    <a:lumMod val="95000"/>
                    <a:lumOff val="5000"/>
                  </a:schemeClr>
                </a:solidFill>
                <a:latin typeface="Calibri" panose="020F0502020204030204" pitchFamily="34" charset="0"/>
                <a:cs typeface="Calibri" panose="020F0502020204030204" pitchFamily="34" charset="0"/>
              </a:rPr>
              <a:t>is, precise ways to measure the variables. In this example, you would need operational definitions for three variables: social isolation, social integration, and spouse abuse.</a:t>
            </a:r>
          </a:p>
        </p:txBody>
      </p:sp>
    </p:spTree>
    <p:extLst>
      <p:ext uri="{BB962C8B-B14F-4D97-AF65-F5344CB8AC3E}">
        <p14:creationId xmlns:p14="http://schemas.microsoft.com/office/powerpoint/2010/main" val="4112999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5. choosing a research method</a:t>
            </a:r>
            <a:endParaRPr lang="en-US" dirty="0">
              <a:solidFill>
                <a:schemeClr val="accent2"/>
              </a:solidFill>
            </a:endParaRPr>
          </a:p>
        </p:txBody>
      </p:sp>
      <p:sp>
        <p:nvSpPr>
          <p:cNvPr id="3" name="Content Placeholder 2"/>
          <p:cNvSpPr>
            <a:spLocks noGrp="1"/>
          </p:cNvSpPr>
          <p:nvPr>
            <p:ph idx="1"/>
          </p:nvPr>
        </p:nvSpPr>
        <p:spPr>
          <a:xfrm>
            <a:off x="1024128" y="2286000"/>
            <a:ext cx="10373675" cy="4023360"/>
          </a:xfrm>
        </p:spPr>
        <p:txBody>
          <a:bodyPr>
            <a:normAutofit/>
          </a:bodyPr>
          <a:lstStyle/>
          <a:p>
            <a:pPr algn="just"/>
            <a:r>
              <a:rPr lang="en-US" sz="2400" dirty="0">
                <a:solidFill>
                  <a:schemeClr val="tx1">
                    <a:lumMod val="95000"/>
                    <a:lumOff val="5000"/>
                  </a:schemeClr>
                </a:solidFill>
                <a:latin typeface="Calibri" panose="020F0502020204030204" pitchFamily="34" charset="0"/>
                <a:cs typeface="Calibri" panose="020F0502020204030204" pitchFamily="34" charset="0"/>
              </a:rPr>
              <a:t>You then need to decide how you are going to collect your data. </a:t>
            </a:r>
            <a:endParaRPr lang="en-US" sz="2400" dirty="0" smtClean="0">
              <a:solidFill>
                <a:schemeClr val="tx1">
                  <a:lumMod val="95000"/>
                  <a:lumOff val="5000"/>
                </a:schemeClr>
              </a:solidFill>
              <a:latin typeface="Calibri" panose="020F0502020204030204" pitchFamily="34" charset="0"/>
              <a:cs typeface="Calibri" panose="020F0502020204030204" pitchFamily="34" charset="0"/>
            </a:endParaRPr>
          </a:p>
          <a:p>
            <a:pPr algn="just"/>
            <a:r>
              <a:rPr lang="en-US" sz="2400" dirty="0" smtClean="0">
                <a:solidFill>
                  <a:schemeClr val="tx1">
                    <a:lumMod val="95000"/>
                    <a:lumOff val="5000"/>
                  </a:schemeClr>
                </a:solidFill>
                <a:latin typeface="Calibri" panose="020F0502020204030204" pitchFamily="34" charset="0"/>
                <a:cs typeface="Calibri" panose="020F0502020204030204" pitchFamily="34" charset="0"/>
              </a:rPr>
              <a:t>Sociologists </a:t>
            </a:r>
            <a:r>
              <a:rPr lang="en-US" sz="2400" dirty="0">
                <a:solidFill>
                  <a:schemeClr val="tx1">
                    <a:lumMod val="95000"/>
                    <a:lumOff val="5000"/>
                  </a:schemeClr>
                </a:solidFill>
                <a:latin typeface="Calibri" panose="020F0502020204030204" pitchFamily="34" charset="0"/>
                <a:cs typeface="Calibri" panose="020F0502020204030204" pitchFamily="34" charset="0"/>
              </a:rPr>
              <a:t>use seven basic research methods (or research designs), which are outlined in the next section. You will want to choose the research method that will best answer your particular questions.</a:t>
            </a:r>
          </a:p>
        </p:txBody>
      </p:sp>
    </p:spTree>
    <p:extLst>
      <p:ext uri="{BB962C8B-B14F-4D97-AF65-F5344CB8AC3E}">
        <p14:creationId xmlns:p14="http://schemas.microsoft.com/office/powerpoint/2010/main" val="2112782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6. collecting </a:t>
            </a:r>
            <a:r>
              <a:rPr lang="en-US" dirty="0">
                <a:solidFill>
                  <a:schemeClr val="accent2"/>
                </a:solidFill>
              </a:rPr>
              <a:t>the </a:t>
            </a:r>
            <a:r>
              <a:rPr lang="en-US" dirty="0" smtClean="0">
                <a:solidFill>
                  <a:schemeClr val="accent2"/>
                </a:solidFill>
              </a:rPr>
              <a:t>data</a:t>
            </a:r>
            <a:endParaRPr lang="en-US" dirty="0">
              <a:solidFill>
                <a:schemeClr val="accent2"/>
              </a:solidFill>
            </a:endParaRPr>
          </a:p>
        </p:txBody>
      </p:sp>
      <p:sp>
        <p:nvSpPr>
          <p:cNvPr id="3" name="Content Placeholder 2"/>
          <p:cNvSpPr>
            <a:spLocks noGrp="1"/>
          </p:cNvSpPr>
          <p:nvPr>
            <p:ph idx="1"/>
          </p:nvPr>
        </p:nvSpPr>
        <p:spPr>
          <a:xfrm>
            <a:off x="1024128" y="1931831"/>
            <a:ext cx="10541100" cy="4377529"/>
          </a:xfrm>
        </p:spPr>
        <p:txBody>
          <a:bodyPr>
            <a:normAutofit fontScale="92500"/>
          </a:bodyPr>
          <a:lstStyle/>
          <a:p>
            <a:pPr algn="just"/>
            <a:r>
              <a:rPr lang="en-US" sz="2400" dirty="0">
                <a:latin typeface="Calibri" panose="020F0502020204030204" pitchFamily="34" charset="0"/>
                <a:cs typeface="Calibri" panose="020F0502020204030204" pitchFamily="34" charset="0"/>
              </a:rPr>
              <a:t>When you gather your data, you have to take care to assure their validity; that is, your operational definitions must measure what they are intended to measure.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In </a:t>
            </a:r>
            <a:r>
              <a:rPr lang="en-US" sz="2400" dirty="0">
                <a:latin typeface="Calibri" panose="020F0502020204030204" pitchFamily="34" charset="0"/>
                <a:cs typeface="Calibri" panose="020F0502020204030204" pitchFamily="34" charset="0"/>
              </a:rPr>
              <a:t>this case, you must be certain that you really are measuring social isolation, social </a:t>
            </a:r>
            <a:r>
              <a:rPr lang="en-US" sz="2400" dirty="0" smtClean="0">
                <a:latin typeface="Calibri" panose="020F0502020204030204" pitchFamily="34" charset="0"/>
                <a:cs typeface="Calibri" panose="020F0502020204030204" pitchFamily="34" charset="0"/>
              </a:rPr>
              <a:t>integration</a:t>
            </a:r>
            <a:r>
              <a:rPr lang="en-US" sz="2400" dirty="0">
                <a:latin typeface="Calibri" panose="020F0502020204030204" pitchFamily="34" charset="0"/>
                <a:cs typeface="Calibri" panose="020F0502020204030204" pitchFamily="34" charset="0"/>
              </a:rPr>
              <a:t>, and spouse </a:t>
            </a:r>
            <a:r>
              <a:rPr lang="en-US" sz="2400" dirty="0" smtClean="0">
                <a:latin typeface="Calibri" panose="020F0502020204030204" pitchFamily="34" charset="0"/>
                <a:cs typeface="Calibri" panose="020F0502020204030204" pitchFamily="34" charset="0"/>
              </a:rPr>
              <a:t>abuse and </a:t>
            </a:r>
            <a:r>
              <a:rPr lang="en-US" sz="2400" dirty="0">
                <a:latin typeface="Calibri" panose="020F0502020204030204" pitchFamily="34" charset="0"/>
                <a:cs typeface="Calibri" panose="020F0502020204030204" pitchFamily="34" charset="0"/>
              </a:rPr>
              <a:t>not something else.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Spouse </a:t>
            </a:r>
            <a:r>
              <a:rPr lang="en-US" sz="2400" dirty="0">
                <a:latin typeface="Calibri" panose="020F0502020204030204" pitchFamily="34" charset="0"/>
                <a:cs typeface="Calibri" panose="020F0502020204030204" pitchFamily="34" charset="0"/>
              </a:rPr>
              <a:t>abuse, for example, seems to be obvious. Yet what some people consider abusive is not regarded as abuse by others</a:t>
            </a:r>
            <a:r>
              <a:rPr lang="en-US" sz="2400" dirty="0" smtClean="0">
                <a:latin typeface="Calibri" panose="020F0502020204030204" pitchFamily="34" charset="0"/>
                <a:cs typeface="Calibri" panose="020F0502020204030204" pitchFamily="34" charset="0"/>
              </a:rPr>
              <a:t>.</a:t>
            </a:r>
          </a:p>
          <a:p>
            <a:pPr algn="just"/>
            <a:r>
              <a:rPr lang="en-US" sz="2400" dirty="0">
                <a:latin typeface="Calibri" panose="020F0502020204030204" pitchFamily="34" charset="0"/>
                <a:cs typeface="Calibri" panose="020F0502020204030204" pitchFamily="34" charset="0"/>
              </a:rPr>
              <a:t>You must also be sure that your data are </a:t>
            </a:r>
            <a:r>
              <a:rPr lang="en-US" sz="2400" dirty="0" smtClean="0">
                <a:latin typeface="Calibri" panose="020F0502020204030204" pitchFamily="34" charset="0"/>
                <a:cs typeface="Calibri" panose="020F0502020204030204" pitchFamily="34" charset="0"/>
              </a:rPr>
              <a:t>reliable</a:t>
            </a:r>
          </a:p>
          <a:p>
            <a:pPr algn="just"/>
            <a:r>
              <a:rPr lang="en-US" sz="2400" dirty="0" smtClean="0">
                <a:latin typeface="Calibri" panose="020F0502020204030204" pitchFamily="34" charset="0"/>
                <a:cs typeface="Calibri" panose="020F0502020204030204" pitchFamily="34" charset="0"/>
              </a:rPr>
              <a:t>Reliability </a:t>
            </a:r>
            <a:r>
              <a:rPr lang="en-US" sz="2400" dirty="0">
                <a:latin typeface="Calibri" panose="020F0502020204030204" pitchFamily="34" charset="0"/>
                <a:cs typeface="Calibri" panose="020F0502020204030204" pitchFamily="34" charset="0"/>
              </a:rPr>
              <a:t>means that if other researchers use your operational definitions, their findings will be consistent with yours. </a:t>
            </a:r>
          </a:p>
          <a:p>
            <a:pPr algn="just"/>
            <a:r>
              <a:rPr lang="en-US" sz="2400" dirty="0">
                <a:latin typeface="Calibri" panose="020F0502020204030204" pitchFamily="34" charset="0"/>
                <a:cs typeface="Calibri" panose="020F0502020204030204" pitchFamily="34" charset="0"/>
              </a:rPr>
              <a:t>If your operational definitions are sloppy, husbands who have committed the same act of violence might be included in some research but excluded from other studies.</a:t>
            </a:r>
          </a:p>
          <a:p>
            <a:pPr algn="just"/>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7653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7. </a:t>
            </a:r>
            <a:r>
              <a:rPr lang="en-US" dirty="0">
                <a:solidFill>
                  <a:schemeClr val="accent2"/>
                </a:solidFill>
              </a:rPr>
              <a:t>analyzing the </a:t>
            </a:r>
            <a:r>
              <a:rPr lang="en-US" dirty="0" smtClean="0">
                <a:solidFill>
                  <a:schemeClr val="accent2"/>
                </a:solidFill>
              </a:rPr>
              <a:t>results</a:t>
            </a:r>
            <a:endParaRPr lang="en-US" dirty="0">
              <a:solidFill>
                <a:schemeClr val="accent2"/>
              </a:solidFill>
            </a:endParaRPr>
          </a:p>
        </p:txBody>
      </p:sp>
      <p:sp>
        <p:nvSpPr>
          <p:cNvPr id="3" name="Content Placeholder 2"/>
          <p:cNvSpPr>
            <a:spLocks noGrp="1"/>
          </p:cNvSpPr>
          <p:nvPr>
            <p:ph idx="1"/>
          </p:nvPr>
        </p:nvSpPr>
        <p:spPr/>
        <p:txBody>
          <a:bodyPr>
            <a:normAutofit/>
          </a:bodyPr>
          <a:lstStyle/>
          <a:p>
            <a:pPr algn="just"/>
            <a:r>
              <a:rPr lang="en-US" sz="2400" dirty="0">
                <a:latin typeface="Calibri" panose="020F0502020204030204" pitchFamily="34" charset="0"/>
                <a:cs typeface="Calibri" panose="020F0502020204030204" pitchFamily="34" charset="0"/>
              </a:rPr>
              <a:t>You will have been trained in a variety of techniques to </a:t>
            </a:r>
            <a:r>
              <a:rPr lang="en-US" sz="2400" dirty="0" smtClean="0">
                <a:latin typeface="Calibri" panose="020F0502020204030204" pitchFamily="34" charset="0"/>
                <a:cs typeface="Calibri" panose="020F0502020204030204" pitchFamily="34" charset="0"/>
              </a:rPr>
              <a:t>analyze </a:t>
            </a:r>
            <a:r>
              <a:rPr lang="en-US" sz="2400" dirty="0">
                <a:latin typeface="Calibri" panose="020F0502020204030204" pitchFamily="34" charset="0"/>
                <a:cs typeface="Calibri" panose="020F0502020204030204" pitchFamily="34" charset="0"/>
              </a:rPr>
              <a:t>your </a:t>
            </a:r>
            <a:r>
              <a:rPr lang="en-US" sz="2400" dirty="0" smtClean="0">
                <a:latin typeface="Calibri" panose="020F0502020204030204" pitchFamily="34" charset="0"/>
                <a:cs typeface="Calibri" panose="020F0502020204030204" pitchFamily="34" charset="0"/>
              </a:rPr>
              <a:t>data from </a:t>
            </a:r>
            <a:r>
              <a:rPr lang="en-US" sz="2400" dirty="0">
                <a:latin typeface="Calibri" panose="020F0502020204030204" pitchFamily="34" charset="0"/>
                <a:cs typeface="Calibri" panose="020F0502020204030204" pitchFamily="34" charset="0"/>
              </a:rPr>
              <a:t>those that apply to observations of </a:t>
            </a:r>
            <a:r>
              <a:rPr lang="en-US" sz="2400" dirty="0" smtClean="0">
                <a:latin typeface="Calibri" panose="020F0502020204030204" pitchFamily="34" charset="0"/>
                <a:cs typeface="Calibri" panose="020F0502020204030204" pitchFamily="34" charset="0"/>
              </a:rPr>
              <a:t>people </a:t>
            </a:r>
            <a:r>
              <a:rPr lang="en-US" sz="2400" dirty="0">
                <a:latin typeface="Calibri" panose="020F0502020204030204" pitchFamily="34" charset="0"/>
                <a:cs typeface="Calibri" panose="020F0502020204030204" pitchFamily="34" charset="0"/>
              </a:rPr>
              <a:t>in small settings to the analysis of large-scale surveys</a:t>
            </a:r>
            <a:r>
              <a:rPr lang="en-US" sz="2400" dirty="0" smtClean="0">
                <a:latin typeface="Calibri" panose="020F0502020204030204" pitchFamily="34" charset="0"/>
                <a:cs typeface="Calibri" panose="020F0502020204030204" pitchFamily="34" charset="0"/>
              </a:rPr>
              <a:t>.</a:t>
            </a:r>
          </a:p>
          <a:p>
            <a:pPr algn="just"/>
            <a:r>
              <a:rPr lang="en-US" sz="2400" dirty="0" smtClean="0">
                <a:latin typeface="Calibri" panose="020F0502020204030204" pitchFamily="34" charset="0"/>
                <a:cs typeface="Calibri" panose="020F0502020204030204" pitchFamily="34" charset="0"/>
              </a:rPr>
              <a:t>If </a:t>
            </a:r>
            <a:r>
              <a:rPr lang="en-US" sz="2400" dirty="0">
                <a:latin typeface="Calibri" panose="020F0502020204030204" pitchFamily="34" charset="0"/>
                <a:cs typeface="Calibri" panose="020F0502020204030204" pitchFamily="34" charset="0"/>
              </a:rPr>
              <a:t>a hypothesis has been part of your research, now is when you will test it. (Some research, especially participant observation and case studies, has no hypothesis.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You </a:t>
            </a:r>
            <a:r>
              <a:rPr lang="en-US" sz="2400" dirty="0">
                <a:latin typeface="Calibri" panose="020F0502020204030204" pitchFamily="34" charset="0"/>
                <a:cs typeface="Calibri" panose="020F0502020204030204" pitchFamily="34" charset="0"/>
              </a:rPr>
              <a:t>may know so little about the setting you are going to research that you cannot even specify the variables in advance.</a:t>
            </a:r>
          </a:p>
        </p:txBody>
      </p:sp>
    </p:spTree>
    <p:extLst>
      <p:ext uri="{BB962C8B-B14F-4D97-AF65-F5344CB8AC3E}">
        <p14:creationId xmlns:p14="http://schemas.microsoft.com/office/powerpoint/2010/main" val="3460320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8. sharing </a:t>
            </a:r>
            <a:r>
              <a:rPr lang="en-US" dirty="0">
                <a:solidFill>
                  <a:schemeClr val="accent2"/>
                </a:solidFill>
              </a:rPr>
              <a:t>the </a:t>
            </a:r>
            <a:r>
              <a:rPr lang="en-US" dirty="0" smtClean="0">
                <a:solidFill>
                  <a:schemeClr val="accent2"/>
                </a:solidFill>
              </a:rPr>
              <a:t>results</a:t>
            </a:r>
            <a:endParaRPr lang="en-US" dirty="0">
              <a:solidFill>
                <a:schemeClr val="accent2"/>
              </a:solidFill>
            </a:endParaRPr>
          </a:p>
        </p:txBody>
      </p:sp>
      <p:sp>
        <p:nvSpPr>
          <p:cNvPr id="3" name="Content Placeholder 2"/>
          <p:cNvSpPr>
            <a:spLocks noGrp="1"/>
          </p:cNvSpPr>
          <p:nvPr>
            <p:ph idx="1"/>
          </p:nvPr>
        </p:nvSpPr>
        <p:spPr/>
        <p:txBody>
          <a:bodyPr/>
          <a:lstStyle/>
          <a:p>
            <a:pPr algn="just"/>
            <a:r>
              <a:rPr lang="en-US" dirty="0">
                <a:latin typeface="Calibri" panose="020F0502020204030204" pitchFamily="34" charset="0"/>
                <a:cs typeface="Calibri" panose="020F0502020204030204" pitchFamily="34" charset="0"/>
              </a:rPr>
              <a:t>To wrap up your research, you will write a report to share your findings with the </a:t>
            </a:r>
            <a:r>
              <a:rPr lang="en-US" dirty="0" smtClean="0">
                <a:latin typeface="Calibri" panose="020F0502020204030204" pitchFamily="34" charset="0"/>
                <a:cs typeface="Calibri" panose="020F0502020204030204" pitchFamily="34" charset="0"/>
              </a:rPr>
              <a:t>scientific </a:t>
            </a:r>
            <a:r>
              <a:rPr lang="en-US" dirty="0">
                <a:latin typeface="Calibri" panose="020F0502020204030204" pitchFamily="34" charset="0"/>
                <a:cs typeface="Calibri" panose="020F0502020204030204" pitchFamily="34" charset="0"/>
              </a:rPr>
              <a:t>community. </a:t>
            </a:r>
            <a:endParaRPr lang="en-US" dirty="0" smtClean="0">
              <a:latin typeface="Calibri" panose="020F0502020204030204" pitchFamily="34" charset="0"/>
              <a:cs typeface="Calibri" panose="020F0502020204030204" pitchFamily="34" charset="0"/>
            </a:endParaRPr>
          </a:p>
          <a:p>
            <a:pPr algn="just"/>
            <a:r>
              <a:rPr lang="en-US" dirty="0" smtClean="0">
                <a:latin typeface="Calibri" panose="020F0502020204030204" pitchFamily="34" charset="0"/>
                <a:cs typeface="Calibri" panose="020F0502020204030204" pitchFamily="34" charset="0"/>
              </a:rPr>
              <a:t>You </a:t>
            </a:r>
            <a:r>
              <a:rPr lang="en-US" dirty="0">
                <a:latin typeface="Calibri" panose="020F0502020204030204" pitchFamily="34" charset="0"/>
                <a:cs typeface="Calibri" panose="020F0502020204030204" pitchFamily="34" charset="0"/>
              </a:rPr>
              <a:t>will review how you did your research and specify your </a:t>
            </a:r>
            <a:r>
              <a:rPr lang="en-US" dirty="0" smtClean="0">
                <a:latin typeface="Calibri" panose="020F0502020204030204" pitchFamily="34" charset="0"/>
                <a:cs typeface="Calibri" panose="020F0502020204030204" pitchFamily="34" charset="0"/>
              </a:rPr>
              <a:t>operational </a:t>
            </a:r>
            <a:r>
              <a:rPr lang="en-US" dirty="0">
                <a:latin typeface="Calibri" panose="020F0502020204030204" pitchFamily="34" charset="0"/>
                <a:cs typeface="Calibri" panose="020F0502020204030204" pitchFamily="34" charset="0"/>
              </a:rPr>
              <a:t>definitions. </a:t>
            </a:r>
            <a:endParaRPr lang="en-US" dirty="0" smtClean="0">
              <a:latin typeface="Calibri" panose="020F0502020204030204" pitchFamily="34" charset="0"/>
              <a:cs typeface="Calibri" panose="020F0502020204030204" pitchFamily="34" charset="0"/>
            </a:endParaRPr>
          </a:p>
          <a:p>
            <a:pPr algn="just"/>
            <a:r>
              <a:rPr lang="en-US" dirty="0" smtClean="0">
                <a:latin typeface="Calibri" panose="020F0502020204030204" pitchFamily="34" charset="0"/>
                <a:cs typeface="Calibri" panose="020F0502020204030204" pitchFamily="34" charset="0"/>
              </a:rPr>
              <a:t>You </a:t>
            </a:r>
            <a:r>
              <a:rPr lang="en-US" dirty="0">
                <a:latin typeface="Calibri" panose="020F0502020204030204" pitchFamily="34" charset="0"/>
                <a:cs typeface="Calibri" panose="020F0502020204030204" pitchFamily="34" charset="0"/>
              </a:rPr>
              <a:t>will also compare your findings with published reports on the topic and examine how they support or disagree with theories that others have applied</a:t>
            </a:r>
          </a:p>
        </p:txBody>
      </p:sp>
    </p:spTree>
    <p:extLst>
      <p:ext uri="{BB962C8B-B14F-4D97-AF65-F5344CB8AC3E}">
        <p14:creationId xmlns:p14="http://schemas.microsoft.com/office/powerpoint/2010/main" val="3444804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Two key elements to </a:t>
            </a:r>
            <a:r>
              <a:rPr lang="en-US" dirty="0" smtClean="0">
                <a:solidFill>
                  <a:schemeClr val="accent2"/>
                </a:solidFill>
              </a:rPr>
              <a:t>research:</a:t>
            </a:r>
            <a:endParaRPr lang="en-US" dirty="0">
              <a:solidFill>
                <a:schemeClr val="accent2"/>
              </a:solidFill>
            </a:endParaRPr>
          </a:p>
        </p:txBody>
      </p:sp>
      <p:sp>
        <p:nvSpPr>
          <p:cNvPr id="3" name="Content Placeholder 2"/>
          <p:cNvSpPr>
            <a:spLocks noGrp="1"/>
          </p:cNvSpPr>
          <p:nvPr>
            <p:ph idx="1"/>
          </p:nvPr>
        </p:nvSpPr>
        <p:spPr>
          <a:xfrm>
            <a:off x="1024128" y="2286000"/>
            <a:ext cx="10309280" cy="4023360"/>
          </a:xfrm>
        </p:spPr>
        <p:txBody>
          <a:bodyPr>
            <a:normAutofit/>
          </a:bodyPr>
          <a:lstStyle/>
          <a:p>
            <a:pPr marL="0" indent="0" algn="just">
              <a:buNone/>
            </a:pPr>
            <a:r>
              <a:rPr lang="en-US" sz="2400" dirty="0" smtClean="0">
                <a:latin typeface="Calibri" panose="020F0502020204030204" pitchFamily="34" charset="0"/>
                <a:cs typeface="Calibri" panose="020F0502020204030204" pitchFamily="34" charset="0"/>
              </a:rPr>
              <a:t>1. </a:t>
            </a:r>
            <a:r>
              <a:rPr lang="en-US" sz="2400" b="1" dirty="0" smtClean="0">
                <a:latin typeface="Calibri" panose="020F0502020204030204" pitchFamily="34" charset="0"/>
                <a:cs typeface="Calibri" panose="020F0502020204030204" pitchFamily="34" charset="0"/>
              </a:rPr>
              <a:t>Validity</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addresses whether </a:t>
            </a:r>
            <a:r>
              <a:rPr lang="en-US" sz="2400" dirty="0" smtClean="0">
                <a:latin typeface="Calibri" panose="020F0502020204030204" pitchFamily="34" charset="0"/>
                <a:cs typeface="Calibri" panose="020F0502020204030204" pitchFamily="34" charset="0"/>
              </a:rPr>
              <a:t>or not </a:t>
            </a:r>
            <a:r>
              <a:rPr lang="en-US" sz="2400" dirty="0">
                <a:latin typeface="Calibri" panose="020F0502020204030204" pitchFamily="34" charset="0"/>
                <a:cs typeface="Calibri" panose="020F0502020204030204" pitchFamily="34" charset="0"/>
              </a:rPr>
              <a:t>the research measures what it is intended to measure. </a:t>
            </a:r>
            <a:endParaRPr lang="en-US" sz="2400" dirty="0" smtClean="0">
              <a:latin typeface="Calibri" panose="020F0502020204030204" pitchFamily="34" charset="0"/>
              <a:cs typeface="Calibri" panose="020F0502020204030204" pitchFamily="34" charset="0"/>
            </a:endParaRPr>
          </a:p>
          <a:p>
            <a:pPr marL="0" indent="0" algn="just">
              <a:buNone/>
            </a:pPr>
            <a:r>
              <a:rPr lang="en-US" sz="2400" dirty="0" smtClean="0">
                <a:latin typeface="Calibri" panose="020F0502020204030204" pitchFamily="34" charset="0"/>
                <a:cs typeface="Calibri" panose="020F0502020204030204" pitchFamily="34" charset="0"/>
              </a:rPr>
              <a:t>2.</a:t>
            </a:r>
            <a:r>
              <a:rPr lang="en-US" sz="2400" b="1" dirty="0" smtClean="0">
                <a:latin typeface="Calibri" panose="020F0502020204030204" pitchFamily="34" charset="0"/>
                <a:cs typeface="Calibri" panose="020F0502020204030204" pitchFamily="34" charset="0"/>
              </a:rPr>
              <a:t>Reliability</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the extent to </a:t>
            </a:r>
            <a:r>
              <a:rPr lang="en-US" sz="2400" dirty="0" smtClean="0">
                <a:latin typeface="Calibri" panose="020F0502020204030204" pitchFamily="34" charset="0"/>
                <a:cs typeface="Calibri" panose="020F0502020204030204" pitchFamily="34" charset="0"/>
              </a:rPr>
              <a:t>which research </a:t>
            </a:r>
            <a:r>
              <a:rPr lang="en-US" sz="2400" dirty="0">
                <a:latin typeface="Calibri" panose="020F0502020204030204" pitchFamily="34" charset="0"/>
                <a:cs typeface="Calibri" panose="020F0502020204030204" pitchFamily="34" charset="0"/>
              </a:rPr>
              <a:t>produces consistent or dependable results</a:t>
            </a:r>
          </a:p>
        </p:txBody>
      </p:sp>
    </p:spTree>
    <p:extLst>
      <p:ext uri="{BB962C8B-B14F-4D97-AF65-F5344CB8AC3E}">
        <p14:creationId xmlns:p14="http://schemas.microsoft.com/office/powerpoint/2010/main" val="935991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Types of data in sociology </a:t>
            </a:r>
            <a:r>
              <a:rPr lang="en-US" b="1" dirty="0" smtClean="0">
                <a:solidFill>
                  <a:schemeClr val="accent2"/>
                </a:solidFill>
              </a:rPr>
              <a:t>research</a:t>
            </a:r>
            <a:endParaRPr lang="en-US" dirty="0">
              <a:solidFill>
                <a:schemeClr val="accent2"/>
              </a:solidFill>
            </a:endParaRPr>
          </a:p>
        </p:txBody>
      </p:sp>
      <p:sp>
        <p:nvSpPr>
          <p:cNvPr id="3" name="Content Placeholder 2"/>
          <p:cNvSpPr>
            <a:spLocks noGrp="1"/>
          </p:cNvSpPr>
          <p:nvPr>
            <p:ph idx="1"/>
          </p:nvPr>
        </p:nvSpPr>
        <p:spPr>
          <a:xfrm>
            <a:off x="457200" y="2286000"/>
            <a:ext cx="11430000" cy="4023360"/>
          </a:xfrm>
        </p:spPr>
        <p:txBody>
          <a:bodyPr>
            <a:noAutofit/>
          </a:bodyPr>
          <a:lstStyle/>
          <a:p>
            <a:pPr algn="just"/>
            <a:r>
              <a:rPr lang="en-US" sz="2400" dirty="0" smtClean="0">
                <a:latin typeface="Calibri" panose="020F0502020204030204" pitchFamily="34" charset="0"/>
                <a:cs typeface="Calibri" panose="020F0502020204030204" pitchFamily="34" charset="0"/>
              </a:rPr>
              <a:t>In </a:t>
            </a:r>
            <a:r>
              <a:rPr lang="en-US" sz="2400" dirty="0">
                <a:latin typeface="Calibri" panose="020F0502020204030204" pitchFamily="34" charset="0"/>
                <a:cs typeface="Calibri" panose="020F0502020204030204" pitchFamily="34" charset="0"/>
              </a:rPr>
              <a:t>sociology, researchers often categorize their data into the following four categories:</a:t>
            </a:r>
          </a:p>
          <a:p>
            <a:pPr algn="just"/>
            <a:r>
              <a:rPr lang="en-US" sz="2400" dirty="0">
                <a:solidFill>
                  <a:srgbClr val="FF0000"/>
                </a:solidFill>
                <a:latin typeface="Calibri" panose="020F0502020204030204" pitchFamily="34" charset="0"/>
                <a:cs typeface="Calibri" panose="020F0502020204030204" pitchFamily="34" charset="0"/>
              </a:rPr>
              <a:t>Primary data: </a:t>
            </a:r>
            <a:r>
              <a:rPr lang="en-US" sz="2400" dirty="0">
                <a:latin typeface="Calibri" panose="020F0502020204030204" pitchFamily="34" charset="0"/>
                <a:cs typeface="Calibri" panose="020F0502020204030204" pitchFamily="34" charset="0"/>
              </a:rPr>
              <a:t>Primary data refers to information collected directly by the researcher themselves. This type of data often comes from surveys, interviews and observational studies.</a:t>
            </a:r>
          </a:p>
          <a:p>
            <a:pPr algn="just"/>
            <a:r>
              <a:rPr lang="en-US" sz="2400" dirty="0">
                <a:solidFill>
                  <a:srgbClr val="FF0000"/>
                </a:solidFill>
                <a:latin typeface="Calibri" panose="020F0502020204030204" pitchFamily="34" charset="0"/>
                <a:cs typeface="Calibri" panose="020F0502020204030204" pitchFamily="34" charset="0"/>
              </a:rPr>
              <a:t>Secondary data: </a:t>
            </a:r>
            <a:r>
              <a:rPr lang="en-US" sz="2400" dirty="0">
                <a:latin typeface="Calibri" panose="020F0502020204030204" pitchFamily="34" charset="0"/>
                <a:cs typeface="Calibri" panose="020F0502020204030204" pitchFamily="34" charset="0"/>
              </a:rPr>
              <a:t>Secondary data is information gleaned from previous researchers in sociology. This might include data from books, government data or scholarly journals</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96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4662" y="376310"/>
            <a:ext cx="6174544" cy="6481690"/>
          </a:xfrm>
        </p:spPr>
        <p:txBody>
          <a:bodyPr>
            <a:normAutofit/>
          </a:bodyPr>
          <a:lstStyle/>
          <a:p>
            <a:pPr algn="just"/>
            <a:r>
              <a:rPr lang="en-US" sz="2400" dirty="0" smtClean="0">
                <a:latin typeface="Calibri" panose="020F0502020204030204" pitchFamily="34" charset="0"/>
                <a:cs typeface="Calibri" panose="020F0502020204030204" pitchFamily="34" charset="0"/>
              </a:rPr>
              <a:t>.</a:t>
            </a:r>
          </a:p>
          <a:p>
            <a:pPr marL="0" indent="0" algn="just">
              <a:buNone/>
            </a:pPr>
            <a:endParaRPr lang="en-US" sz="2400" dirty="0">
              <a:latin typeface="Calibri" panose="020F0502020204030204" pitchFamily="34" charset="0"/>
              <a:cs typeface="Calibri" panose="020F0502020204030204" pitchFamily="34" charset="0"/>
            </a:endParaRPr>
          </a:p>
          <a:p>
            <a:pPr algn="just"/>
            <a:r>
              <a:rPr lang="en-US" sz="2400" b="1" dirty="0">
                <a:latin typeface="Bell MT" panose="02020503060305020303" pitchFamily="18" charset="0"/>
                <a:cs typeface="Calibri" panose="020F0502020204030204" pitchFamily="34" charset="0"/>
              </a:rPr>
              <a:t>Quantitative data: </a:t>
            </a:r>
            <a:r>
              <a:rPr lang="en-US" sz="2400" dirty="0">
                <a:latin typeface="Bell MT" panose="02020503060305020303" pitchFamily="18" charset="0"/>
                <a:cs typeface="Calibri" panose="020F0502020204030204" pitchFamily="34" charset="0"/>
              </a:rPr>
              <a:t>Quantitative data is information in numerical form. Researchers often collect this type of data through </a:t>
            </a:r>
            <a:r>
              <a:rPr lang="en-US" sz="2400" b="1" i="1" dirty="0">
                <a:latin typeface="Bell MT" panose="02020503060305020303" pitchFamily="18" charset="0"/>
                <a:cs typeface="Calibri" panose="020F0502020204030204" pitchFamily="34" charset="0"/>
              </a:rPr>
              <a:t>statistical methods, especially surveys</a:t>
            </a:r>
            <a:r>
              <a:rPr lang="en-US" sz="2400" b="1" i="1" dirty="0" smtClean="0">
                <a:latin typeface="Bell MT" panose="02020503060305020303" pitchFamily="18" charset="0"/>
                <a:cs typeface="Calibri" panose="020F0502020204030204" pitchFamily="34" charset="0"/>
              </a:rPr>
              <a:t>.</a:t>
            </a:r>
            <a:endParaRPr lang="en-US" sz="1600" b="1" i="1" dirty="0" smtClean="0">
              <a:latin typeface="Bell MT" panose="02020503060305020303" pitchFamily="18" charset="0"/>
              <a:cs typeface="Calibri" panose="020F0502020204030204" pitchFamily="34" charset="0"/>
            </a:endParaRPr>
          </a:p>
          <a:p>
            <a:pPr algn="just"/>
            <a:r>
              <a:rPr lang="en-US" sz="2400" b="1" dirty="0">
                <a:latin typeface="Bell MT" panose="02020503060305020303" pitchFamily="18" charset="0"/>
                <a:cs typeface="Calibri" panose="020F0502020204030204" pitchFamily="34" charset="0"/>
              </a:rPr>
              <a:t>Qualitative data</a:t>
            </a:r>
            <a:r>
              <a:rPr lang="en-US" sz="2400" dirty="0">
                <a:latin typeface="Bell MT" panose="02020503060305020303" pitchFamily="18" charset="0"/>
                <a:cs typeface="Calibri" panose="020F0502020204030204" pitchFamily="34" charset="0"/>
              </a:rPr>
              <a:t>: Qualitative data refers to information that is challenging to quantify in numerical terms.</a:t>
            </a:r>
          </a:p>
          <a:p>
            <a:pPr algn="just"/>
            <a:r>
              <a:rPr lang="en-US" sz="2400" dirty="0">
                <a:latin typeface="Bell MT" panose="02020503060305020303" pitchFamily="18" charset="0"/>
                <a:cs typeface="Calibri" panose="020F0502020204030204" pitchFamily="34" charset="0"/>
              </a:rPr>
              <a:t> Researchers often derive numerical data from visual and auditory observation such </a:t>
            </a:r>
            <a:r>
              <a:rPr lang="en-US" sz="2400" dirty="0" smtClean="0">
                <a:latin typeface="Bell MT" panose="02020503060305020303" pitchFamily="18" charset="0"/>
                <a:cs typeface="Calibri" panose="020F0502020204030204" pitchFamily="34" charset="0"/>
              </a:rPr>
              <a:t>as transcripts of interviews, </a:t>
            </a:r>
            <a:r>
              <a:rPr lang="en-US" sz="2400" dirty="0">
                <a:latin typeface="Bell MT" panose="02020503060305020303" pitchFamily="18" charset="0"/>
                <a:cs typeface="Calibri" panose="020F0502020204030204" pitchFamily="34" charset="0"/>
              </a:rPr>
              <a:t>newspapers and web sites</a:t>
            </a:r>
          </a:p>
          <a:p>
            <a:endParaRPr lang="en-US" sz="2400" dirty="0">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760589" y="579088"/>
            <a:ext cx="4259819" cy="2927838"/>
          </a:xfrm>
          <a:prstGeom prst="rect">
            <a:avLst/>
          </a:prstGeom>
        </p:spPr>
      </p:pic>
      <p:pic>
        <p:nvPicPr>
          <p:cNvPr id="5" name="Picture 4"/>
          <p:cNvPicPr>
            <a:picLocks noChangeAspect="1"/>
          </p:cNvPicPr>
          <p:nvPr/>
        </p:nvPicPr>
        <p:blipFill>
          <a:blip r:embed="rId3"/>
          <a:stretch>
            <a:fillRect/>
          </a:stretch>
        </p:blipFill>
        <p:spPr>
          <a:xfrm>
            <a:off x="760589" y="3876203"/>
            <a:ext cx="4387782" cy="2392712"/>
          </a:xfrm>
          <a:prstGeom prst="rect">
            <a:avLst/>
          </a:prstGeom>
        </p:spPr>
      </p:pic>
    </p:spTree>
    <p:extLst>
      <p:ext uri="{BB962C8B-B14F-4D97-AF65-F5344CB8AC3E}">
        <p14:creationId xmlns:p14="http://schemas.microsoft.com/office/powerpoint/2010/main" val="136997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Research Methods </a:t>
            </a:r>
          </a:p>
        </p:txBody>
      </p:sp>
      <p:sp>
        <p:nvSpPr>
          <p:cNvPr id="3" name="Content Placeholder 2"/>
          <p:cNvSpPr>
            <a:spLocks noGrp="1"/>
          </p:cNvSpPr>
          <p:nvPr>
            <p:ph idx="1"/>
          </p:nvPr>
        </p:nvSpPr>
        <p:spPr>
          <a:xfrm>
            <a:off x="1024128" y="2255520"/>
            <a:ext cx="9720072" cy="3276600"/>
          </a:xfrm>
        </p:spPr>
        <p:txBody>
          <a:bodyPr>
            <a:normAutofit lnSpcReduction="10000"/>
          </a:bodyPr>
          <a:lstStyle/>
          <a:p>
            <a:pPr algn="just"/>
            <a:r>
              <a:rPr lang="en-US" sz="2800" dirty="0" smtClean="0">
                <a:latin typeface="Calibri" panose="020F0502020204030204" pitchFamily="34" charset="0"/>
                <a:cs typeface="Calibri" panose="020F0502020204030204" pitchFamily="34" charset="0"/>
              </a:rPr>
              <a:t>1.</a:t>
            </a:r>
            <a:r>
              <a:rPr lang="en-US" sz="2800" dirty="0" smtClean="0">
                <a:solidFill>
                  <a:srgbClr val="FF0000"/>
                </a:solidFill>
                <a:latin typeface="Calibri" panose="020F0502020204030204" pitchFamily="34" charset="0"/>
                <a:cs typeface="Calibri" panose="020F0502020204030204" pitchFamily="34" charset="0"/>
              </a:rPr>
              <a:t> Surveys </a:t>
            </a:r>
            <a:r>
              <a:rPr lang="en-US" sz="2800" dirty="0">
                <a:latin typeface="Calibri" panose="020F0502020204030204" pitchFamily="34" charset="0"/>
                <a:cs typeface="Calibri" panose="020F0502020204030204" pitchFamily="34" charset="0"/>
              </a:rPr>
              <a:t>are typically structured questionnaires designed to collect information from large numbers of people in </a:t>
            </a:r>
            <a:r>
              <a:rPr lang="en-US" sz="2800" dirty="0" smtClean="0">
                <a:latin typeface="Calibri" panose="020F0502020204030204" pitchFamily="34" charset="0"/>
                <a:cs typeface="Calibri" panose="020F0502020204030204" pitchFamily="34" charset="0"/>
              </a:rPr>
              <a:t>standardized </a:t>
            </a:r>
            <a:r>
              <a:rPr lang="en-US" sz="2800" dirty="0">
                <a:latin typeface="Calibri" panose="020F0502020204030204" pitchFamily="34" charset="0"/>
                <a:cs typeface="Calibri" panose="020F0502020204030204" pitchFamily="34" charset="0"/>
              </a:rPr>
              <a:t>form</a:t>
            </a:r>
            <a:r>
              <a:rPr lang="en-US" sz="2800" dirty="0" smtClean="0">
                <a:latin typeface="Calibri" panose="020F0502020204030204" pitchFamily="34" charset="0"/>
                <a:cs typeface="Calibri" panose="020F0502020204030204" pitchFamily="34" charset="0"/>
              </a:rPr>
              <a:t>.</a:t>
            </a:r>
          </a:p>
          <a:p>
            <a:pPr algn="just"/>
            <a:r>
              <a:rPr lang="en-US" sz="2800" dirty="0" err="1" smtClean="0">
                <a:latin typeface="Calibri" panose="020F0502020204030204" pitchFamily="34" charset="0"/>
                <a:cs typeface="Calibri" panose="020F0502020204030204" pitchFamily="34" charset="0"/>
              </a:rPr>
              <a:t>Eg</a:t>
            </a:r>
            <a:r>
              <a:rPr lang="en-US" sz="2800" dirty="0" smtClean="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 census is an example of a survey used by social science researchers. The census requires participants to </a:t>
            </a:r>
            <a:r>
              <a:rPr lang="en-US" sz="2800" b="1" dirty="0">
                <a:latin typeface="Calibri" panose="020F0502020204030204" pitchFamily="34" charset="0"/>
                <a:cs typeface="Calibri" panose="020F0502020204030204" pitchFamily="34" charset="0"/>
              </a:rPr>
              <a:t>self-report</a:t>
            </a:r>
            <a:r>
              <a:rPr lang="en-US" sz="2800" dirty="0">
                <a:latin typeface="Calibri" panose="020F0502020204030204" pitchFamily="34" charset="0"/>
                <a:cs typeface="Calibri" panose="020F0502020204030204" pitchFamily="34" charset="0"/>
              </a:rPr>
              <a:t> their demographic information, which the government uses to determine government representation and how to distribute federal funds to local communities.</a:t>
            </a:r>
            <a:endParaRPr lang="en-US" sz="2800" dirty="0" smtClean="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8904392" y="-4103"/>
            <a:ext cx="3287608" cy="2259623"/>
          </a:xfrm>
          <a:prstGeom prst="rect">
            <a:avLst/>
          </a:prstGeom>
        </p:spPr>
      </p:pic>
    </p:spTree>
    <p:extLst>
      <p:ext uri="{BB962C8B-B14F-4D97-AF65-F5344CB8AC3E}">
        <p14:creationId xmlns:p14="http://schemas.microsoft.com/office/powerpoint/2010/main" val="2385373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Learning outcomes:</a:t>
            </a:r>
            <a:endParaRPr lang="en-US" dirty="0">
              <a:solidFill>
                <a:schemeClr val="accent2"/>
              </a:solidFill>
            </a:endParaRPr>
          </a:p>
        </p:txBody>
      </p:sp>
      <p:sp>
        <p:nvSpPr>
          <p:cNvPr id="3" name="Content Placeholder 2"/>
          <p:cNvSpPr>
            <a:spLocks noGrp="1"/>
          </p:cNvSpPr>
          <p:nvPr>
            <p:ph idx="1"/>
          </p:nvPr>
        </p:nvSpPr>
        <p:spPr>
          <a:xfrm>
            <a:off x="901522" y="1712890"/>
            <a:ext cx="10650828" cy="4596470"/>
          </a:xfrm>
        </p:spPr>
        <p:txBody>
          <a:bodyPr>
            <a:noAutofit/>
          </a:bodyPr>
          <a:lstStyle/>
          <a:p>
            <a:pPr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State what topics are valid for sociologists to </a:t>
            </a:r>
            <a:r>
              <a:rPr lang="en-US" sz="2400" dirty="0" smtClean="0">
                <a:latin typeface="Calibri" panose="020F0502020204030204" pitchFamily="34" charset="0"/>
                <a:cs typeface="Calibri" panose="020F0502020204030204" pitchFamily="34" charset="0"/>
              </a:rPr>
              <a:t>study</a:t>
            </a:r>
          </a:p>
          <a:p>
            <a:pPr algn="just">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Explain </a:t>
            </a:r>
            <a:r>
              <a:rPr lang="en-US" sz="2400" dirty="0">
                <a:latin typeface="Calibri" panose="020F0502020204030204" pitchFamily="34" charset="0"/>
                <a:cs typeface="Calibri" panose="020F0502020204030204" pitchFamily="34" charset="0"/>
              </a:rPr>
              <a:t>why common sense can’t replace sociological </a:t>
            </a:r>
            <a:r>
              <a:rPr lang="en-US" sz="2400" dirty="0" smtClean="0">
                <a:latin typeface="Calibri" panose="020F0502020204030204" pitchFamily="34" charset="0"/>
                <a:cs typeface="Calibri" panose="020F0502020204030204" pitchFamily="34" charset="0"/>
              </a:rPr>
              <a:t>research</a:t>
            </a:r>
          </a:p>
          <a:p>
            <a:pPr algn="just">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Know </a:t>
            </a:r>
            <a:r>
              <a:rPr lang="en-US" sz="2400" dirty="0">
                <a:latin typeface="Calibri" panose="020F0502020204030204" pitchFamily="34" charset="0"/>
                <a:cs typeface="Calibri" panose="020F0502020204030204" pitchFamily="34" charset="0"/>
              </a:rPr>
              <a:t>the eight steps of the research </a:t>
            </a:r>
            <a:r>
              <a:rPr lang="en-US" sz="2400" dirty="0" smtClean="0">
                <a:latin typeface="Calibri" panose="020F0502020204030204" pitchFamily="34" charset="0"/>
                <a:cs typeface="Calibri" panose="020F0502020204030204" pitchFamily="34" charset="0"/>
              </a:rPr>
              <a:t>model</a:t>
            </a:r>
          </a:p>
          <a:p>
            <a:pPr algn="just">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Know </a:t>
            </a:r>
            <a:r>
              <a:rPr lang="en-US" sz="2400" dirty="0">
                <a:latin typeface="Calibri" panose="020F0502020204030204" pitchFamily="34" charset="0"/>
                <a:cs typeface="Calibri" panose="020F0502020204030204" pitchFamily="34" charset="0"/>
              </a:rPr>
              <a:t>the main elements of the seven research methods: surveys, participant observation, case studies, secondary analysis, analysis of documents, experiments, and unobtrusive measures; state why sociological research can lead to </a:t>
            </a:r>
            <a:r>
              <a:rPr lang="en-US" sz="2400" dirty="0" smtClean="0">
                <a:latin typeface="Calibri" panose="020F0502020204030204" pitchFamily="34" charset="0"/>
                <a:cs typeface="Calibri" panose="020F0502020204030204" pitchFamily="34" charset="0"/>
              </a:rPr>
              <a:t>controversy.</a:t>
            </a:r>
          </a:p>
          <a:p>
            <a:pPr algn="just">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Explain </a:t>
            </a:r>
            <a:r>
              <a:rPr lang="en-US" sz="2400" dirty="0">
                <a:latin typeface="Calibri" panose="020F0502020204030204" pitchFamily="34" charset="0"/>
                <a:cs typeface="Calibri" panose="020F0502020204030204" pitchFamily="34" charset="0"/>
              </a:rPr>
              <a:t>how gender is significant in sociological research. </a:t>
            </a:r>
          </a:p>
          <a:p>
            <a:pPr algn="just">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Explain </a:t>
            </a:r>
            <a:r>
              <a:rPr lang="en-US" sz="2400" dirty="0">
                <a:latin typeface="Calibri" panose="020F0502020204030204" pitchFamily="34" charset="0"/>
                <a:cs typeface="Calibri" panose="020F0502020204030204" pitchFamily="34" charset="0"/>
              </a:rPr>
              <a:t>why it’s vital for sociologists to protect the people they study; discuss the </a:t>
            </a:r>
            <a:r>
              <a:rPr lang="en-US" sz="2400" dirty="0" smtClean="0">
                <a:latin typeface="Calibri" panose="020F0502020204030204" pitchFamily="34" charset="0"/>
                <a:cs typeface="Calibri" panose="020F0502020204030204" pitchFamily="34" charset="0"/>
              </a:rPr>
              <a:t>case </a:t>
            </a:r>
            <a:r>
              <a:rPr lang="en-US" sz="2400" dirty="0">
                <a:latin typeface="Calibri" panose="020F0502020204030204" pitchFamily="34" charset="0"/>
                <a:cs typeface="Calibri" panose="020F0502020204030204" pitchFamily="34" charset="0"/>
              </a:rPr>
              <a:t>that are </a:t>
            </a:r>
            <a:r>
              <a:rPr lang="en-US" sz="2400" dirty="0" smtClean="0">
                <a:latin typeface="Calibri" panose="020F0502020204030204" pitchFamily="34" charset="0"/>
                <a:cs typeface="Calibri" panose="020F0502020204030204" pitchFamily="34" charset="0"/>
              </a:rPr>
              <a:t>presented</a:t>
            </a:r>
          </a:p>
          <a:p>
            <a:pPr algn="just">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Explain </a:t>
            </a:r>
            <a:r>
              <a:rPr lang="en-US" sz="2400" dirty="0">
                <a:latin typeface="Calibri" panose="020F0502020204030204" pitchFamily="34" charset="0"/>
                <a:cs typeface="Calibri" panose="020F0502020204030204" pitchFamily="34" charset="0"/>
              </a:rPr>
              <a:t>how research and theory work together in </a:t>
            </a:r>
            <a:r>
              <a:rPr lang="en-US" sz="2400" dirty="0" smtClean="0">
                <a:latin typeface="Calibri" panose="020F0502020204030204" pitchFamily="34" charset="0"/>
                <a:cs typeface="Calibri" panose="020F0502020204030204" pitchFamily="34" charset="0"/>
              </a:rPr>
              <a:t>sociology</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3612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957" y="1178169"/>
            <a:ext cx="5390374" cy="2743200"/>
          </a:xfrm>
        </p:spPr>
        <p:txBody>
          <a:bodyPr>
            <a:noAutofit/>
          </a:bodyPr>
          <a:lstStyle/>
          <a:p>
            <a:pPr algn="just"/>
            <a:r>
              <a:rPr lang="en-US" sz="2000" dirty="0">
                <a:latin typeface="Calibri" panose="020F0502020204030204" pitchFamily="34" charset="0"/>
                <a:cs typeface="Calibri" panose="020F0502020204030204" pitchFamily="34" charset="0"/>
              </a:rPr>
              <a:t>2. In </a:t>
            </a:r>
            <a:r>
              <a:rPr lang="en-US" sz="2000" dirty="0">
                <a:solidFill>
                  <a:srgbClr val="FF0000"/>
                </a:solidFill>
                <a:latin typeface="Calibri" panose="020F0502020204030204" pitchFamily="34" charset="0"/>
                <a:cs typeface="Calibri" panose="020F0502020204030204" pitchFamily="34" charset="0"/>
              </a:rPr>
              <a:t>participant observation</a:t>
            </a:r>
            <a:r>
              <a:rPr lang="en-US" sz="2000" dirty="0">
                <a:latin typeface="Calibri" panose="020F0502020204030204" pitchFamily="34" charset="0"/>
                <a:cs typeface="Calibri" panose="020F0502020204030204" pitchFamily="34" charset="0"/>
              </a:rPr>
              <a:t>, a type of field </a:t>
            </a:r>
            <a:r>
              <a:rPr lang="en-US" sz="2000" dirty="0" smtClean="0">
                <a:latin typeface="Calibri" panose="020F0502020204030204" pitchFamily="34" charset="0"/>
                <a:cs typeface="Calibri" panose="020F0502020204030204" pitchFamily="34" charset="0"/>
              </a:rPr>
              <a:t>research</a:t>
            </a:r>
            <a:r>
              <a:rPr lang="en-US" sz="2000" dirty="0">
                <a:latin typeface="Calibri" panose="020F0502020204030204" pitchFamily="34" charset="0"/>
                <a:cs typeface="Calibri" panose="020F0502020204030204" pitchFamily="34" charset="0"/>
              </a:rPr>
              <a:t>, It's a research method in which the sociologist actively participates in the research group and records their </a:t>
            </a:r>
            <a:r>
              <a:rPr lang="en-US" sz="2000" dirty="0" smtClean="0">
                <a:latin typeface="Calibri" panose="020F0502020204030204" pitchFamily="34" charset="0"/>
                <a:cs typeface="Calibri" panose="020F0502020204030204" pitchFamily="34" charset="0"/>
              </a:rPr>
              <a:t>observations</a:t>
            </a:r>
          </a:p>
          <a:p>
            <a:pPr algn="just"/>
            <a:r>
              <a:rPr lang="en-US" sz="2000" dirty="0" err="1" smtClean="0">
                <a:latin typeface="Calibri" panose="020F0502020204030204" pitchFamily="34" charset="0"/>
                <a:cs typeface="Calibri" panose="020F0502020204030204" pitchFamily="34" charset="0"/>
              </a:rPr>
              <a:t>Eg</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 researcher interested in learning about the study habits of college students might visit a campus coffee shop or library to observe their behavior. They might note the number of students who study in these locations, the time of day most students prefer to study, whether the students prefer to study in groups or alone and how long their study sessions tend to last. To participate more directly, the researcher may ask to join a weekly study group and assess how the students interact in each meeting during the semester</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2"/>
          <a:srcRect l="-6842" t="6692" r="1242" b="4077"/>
          <a:stretch/>
        </p:blipFill>
        <p:spPr>
          <a:xfrm>
            <a:off x="5996355" y="1178169"/>
            <a:ext cx="6060758" cy="4255478"/>
          </a:xfrm>
          <a:prstGeom prst="rect">
            <a:avLst/>
          </a:prstGeom>
        </p:spPr>
      </p:pic>
    </p:spTree>
    <p:extLst>
      <p:ext uri="{BB962C8B-B14F-4D97-AF65-F5344CB8AC3E}">
        <p14:creationId xmlns:p14="http://schemas.microsoft.com/office/powerpoint/2010/main" val="768701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6205" y="1159412"/>
            <a:ext cx="8840841" cy="5501640"/>
          </a:xfrm>
        </p:spPr>
        <p:txBody>
          <a:bodyPr/>
          <a:lstStyle/>
          <a:p>
            <a:pPr algn="just"/>
            <a:r>
              <a:rPr lang="en-US" sz="2800" dirty="0">
                <a:latin typeface="Calibri" panose="020F0502020204030204" pitchFamily="34" charset="0"/>
                <a:cs typeface="Calibri" panose="020F0502020204030204" pitchFamily="34" charset="0"/>
              </a:rPr>
              <a:t>3. </a:t>
            </a:r>
            <a:r>
              <a:rPr lang="en-US" sz="2800" dirty="0">
                <a:solidFill>
                  <a:srgbClr val="FF0000"/>
                </a:solidFill>
                <a:latin typeface="Calibri" panose="020F0502020204030204" pitchFamily="34" charset="0"/>
                <a:cs typeface="Calibri" panose="020F0502020204030204" pitchFamily="34" charset="0"/>
              </a:rPr>
              <a:t>Secondary analysis</a:t>
            </a:r>
            <a:r>
              <a:rPr lang="en-US" sz="2800" dirty="0">
                <a:latin typeface="Calibri" panose="020F0502020204030204" pitchFamily="34" charset="0"/>
                <a:cs typeface="Calibri" panose="020F0502020204030204" pitchFamily="34" charset="0"/>
              </a:rPr>
              <a:t>, which is the analysis of data already collected by other researchers, is used when resources are limited and/or existing data may provide excellent sources of </a:t>
            </a:r>
            <a:r>
              <a:rPr lang="en-US" sz="2800" dirty="0" smtClean="0">
                <a:latin typeface="Calibri" panose="020F0502020204030204" pitchFamily="34" charset="0"/>
                <a:cs typeface="Calibri" panose="020F0502020204030204" pitchFamily="34" charset="0"/>
              </a:rPr>
              <a:t>information.</a:t>
            </a:r>
          </a:p>
          <a:p>
            <a:pPr algn="just"/>
            <a:r>
              <a:rPr lang="en-US" sz="2800" dirty="0" smtClean="0">
                <a:latin typeface="Calibri" panose="020F0502020204030204" pitchFamily="34" charset="0"/>
                <a:cs typeface="Calibri" panose="020F0502020204030204" pitchFamily="34" charset="0"/>
              </a:rPr>
              <a:t>However</a:t>
            </a:r>
            <a:r>
              <a:rPr lang="en-US" sz="2800" dirty="0">
                <a:latin typeface="Calibri" panose="020F0502020204030204" pitchFamily="34" charset="0"/>
                <a:cs typeface="Calibri" panose="020F0502020204030204" pitchFamily="34" charset="0"/>
              </a:rPr>
              <a:t>, because the researcher did not directly carry out the research, he or she cannot be sure that the data were systematically gathered, accurately recorded, and biases avoided. </a:t>
            </a:r>
          </a:p>
          <a:p>
            <a:pPr algn="just"/>
            <a:r>
              <a:rPr lang="en-US" sz="2800" dirty="0" err="1" smtClean="0">
                <a:latin typeface="Calibri" panose="020F0502020204030204" pitchFamily="34" charset="0"/>
                <a:cs typeface="Calibri" panose="020F0502020204030204" pitchFamily="34" charset="0"/>
              </a:rPr>
              <a:t>E.g</a:t>
            </a:r>
            <a:r>
              <a:rPr lang="en-US" sz="2800" dirty="0">
                <a:latin typeface="Calibri" panose="020F0502020204030204" pitchFamily="34" charset="0"/>
                <a:cs typeface="Calibri" panose="020F0502020204030204" pitchFamily="34" charset="0"/>
              </a:rPr>
              <a:t>: An example of a secondary analysis may be a researcher conducting a meta-analysis that analyzes every study on the academic achievement of </a:t>
            </a:r>
            <a:r>
              <a:rPr lang="en-US" sz="2800" dirty="0" smtClean="0">
                <a:latin typeface="Calibri" panose="020F0502020204030204" pitchFamily="34" charset="0"/>
                <a:cs typeface="Calibri" panose="020F0502020204030204" pitchFamily="34" charset="0"/>
              </a:rPr>
              <a:t>third-grade </a:t>
            </a:r>
            <a:r>
              <a:rPr lang="en-US" sz="2800" dirty="0">
                <a:latin typeface="Calibri" panose="020F0502020204030204" pitchFamily="34" charset="0"/>
                <a:cs typeface="Calibri" panose="020F0502020204030204" pitchFamily="34" charset="0"/>
              </a:rPr>
              <a:t>students in New York City within the last 10 years. </a:t>
            </a:r>
          </a:p>
          <a:p>
            <a:endParaRPr lang="en-US" dirty="0"/>
          </a:p>
        </p:txBody>
      </p:sp>
    </p:spTree>
    <p:extLst>
      <p:ext uri="{BB962C8B-B14F-4D97-AF65-F5344CB8AC3E}">
        <p14:creationId xmlns:p14="http://schemas.microsoft.com/office/powerpoint/2010/main" val="1913058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883920"/>
            <a:ext cx="9720071" cy="5425440"/>
          </a:xfrm>
        </p:spPr>
        <p:txBody>
          <a:bodyPr>
            <a:normAutofit/>
          </a:bodyPr>
          <a:lstStyle/>
          <a:p>
            <a:pPr algn="just"/>
            <a:r>
              <a:rPr lang="en-US" sz="2800" dirty="0" smtClean="0">
                <a:latin typeface="Calibri" panose="020F0502020204030204" pitchFamily="34" charset="0"/>
                <a:cs typeface="Calibri" panose="020F0502020204030204" pitchFamily="34" charset="0"/>
              </a:rPr>
              <a:t>4. </a:t>
            </a:r>
            <a:r>
              <a:rPr lang="en-US" sz="2800" dirty="0">
                <a:solidFill>
                  <a:srgbClr val="FF0000"/>
                </a:solidFill>
                <a:latin typeface="Calibri" panose="020F0502020204030204" pitchFamily="34" charset="0"/>
                <a:cs typeface="Calibri" panose="020F0502020204030204" pitchFamily="34" charset="0"/>
              </a:rPr>
              <a:t>Experiments</a:t>
            </a:r>
            <a:r>
              <a:rPr lang="en-US" sz="2800" dirty="0">
                <a:latin typeface="Calibri" panose="020F0502020204030204" pitchFamily="34" charset="0"/>
                <a:cs typeface="Calibri" panose="020F0502020204030204" pitchFamily="34" charset="0"/>
              </a:rPr>
              <a:t> are especially useful in determining causal </a:t>
            </a:r>
            <a:r>
              <a:rPr lang="en-US" sz="2800" dirty="0" smtClean="0">
                <a:latin typeface="Calibri" panose="020F0502020204030204" pitchFamily="34" charset="0"/>
                <a:cs typeface="Calibri" panose="020F0502020204030204" pitchFamily="34" charset="0"/>
              </a:rPr>
              <a:t>relationships. </a:t>
            </a:r>
          </a:p>
          <a:p>
            <a:pPr algn="just"/>
            <a:r>
              <a:rPr lang="en-US" sz="2800" dirty="0" smtClean="0">
                <a:latin typeface="Calibri" panose="020F0502020204030204" pitchFamily="34" charset="0"/>
                <a:cs typeface="Calibri" panose="020F0502020204030204" pitchFamily="34" charset="0"/>
              </a:rPr>
              <a:t>An </a:t>
            </a:r>
            <a:r>
              <a:rPr lang="en-US" sz="2800" dirty="0">
                <a:latin typeface="Calibri" panose="020F0502020204030204" pitchFamily="34" charset="0"/>
                <a:cs typeface="Calibri" panose="020F0502020204030204" pitchFamily="34" charset="0"/>
              </a:rPr>
              <a:t>experimental study typically takes place in a controlled environment, such as a laboratory. Since researchers minimize the influence of outside forces within the environment, this research method may help them identify causal relationships between the experimental groups</a:t>
            </a:r>
            <a:r>
              <a:rPr lang="en-US" sz="2800" dirty="0" smtClean="0">
                <a:latin typeface="Calibri" panose="020F0502020204030204" pitchFamily="34" charset="0"/>
                <a:cs typeface="Calibri" panose="020F0502020204030204" pitchFamily="34" charset="0"/>
              </a:rPr>
              <a:t>.</a:t>
            </a:r>
          </a:p>
          <a:p>
            <a:pPr marL="0" indent="0" algn="just">
              <a:buNone/>
            </a:pPr>
            <a:endParaRPr lang="en-US" sz="2800" dirty="0">
              <a:latin typeface="Calibri" panose="020F0502020204030204" pitchFamily="34" charset="0"/>
              <a:cs typeface="Calibri" panose="020F0502020204030204" pitchFamily="34" charset="0"/>
            </a:endParaRPr>
          </a:p>
          <a:p>
            <a:pPr algn="just"/>
            <a:r>
              <a:rPr lang="en-US" sz="2800" dirty="0" err="1" smtClean="0">
                <a:latin typeface="Calibri" panose="020F0502020204030204" pitchFamily="34" charset="0"/>
                <a:cs typeface="Calibri" panose="020F0502020204030204" pitchFamily="34" charset="0"/>
              </a:rPr>
              <a:t>Eg</a:t>
            </a:r>
            <a:r>
              <a:rPr lang="en-US" sz="2800" dirty="0" smtClean="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An example of a research experiment in sociology may be a scientist studying how individuals subconsciously change their speech patterns when talking to someone they perceive as an authority figure. </a:t>
            </a:r>
          </a:p>
        </p:txBody>
      </p:sp>
    </p:spTree>
    <p:extLst>
      <p:ext uri="{BB962C8B-B14F-4D97-AF65-F5344CB8AC3E}">
        <p14:creationId xmlns:p14="http://schemas.microsoft.com/office/powerpoint/2010/main" val="878609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670560"/>
            <a:ext cx="10786872" cy="5638800"/>
          </a:xfrm>
        </p:spPr>
        <p:txBody>
          <a:bodyPr>
            <a:normAutofit/>
          </a:bodyPr>
          <a:lstStyle/>
          <a:p>
            <a:pPr marL="0" indent="0" algn="just">
              <a:buNone/>
            </a:pPr>
            <a:r>
              <a:rPr lang="en-US" sz="2800" dirty="0" smtClean="0">
                <a:latin typeface="Calibri" panose="020F0502020204030204" pitchFamily="34" charset="0"/>
                <a:cs typeface="Calibri" panose="020F0502020204030204" pitchFamily="34" charset="0"/>
              </a:rPr>
              <a:t>5. </a:t>
            </a:r>
            <a:r>
              <a:rPr lang="en-US" sz="2800" dirty="0" smtClean="0">
                <a:solidFill>
                  <a:srgbClr val="FF0000"/>
                </a:solidFill>
                <a:latin typeface="Calibri" panose="020F0502020204030204" pitchFamily="34" charset="0"/>
                <a:cs typeface="Calibri" panose="020F0502020204030204" pitchFamily="34" charset="0"/>
              </a:rPr>
              <a:t>Unobtrusive </a:t>
            </a:r>
            <a:r>
              <a:rPr lang="en-US" sz="2800" dirty="0">
                <a:solidFill>
                  <a:srgbClr val="FF0000"/>
                </a:solidFill>
                <a:latin typeface="Calibri" panose="020F0502020204030204" pitchFamily="34" charset="0"/>
                <a:cs typeface="Calibri" panose="020F0502020204030204" pitchFamily="34" charset="0"/>
              </a:rPr>
              <a:t>measures </a:t>
            </a:r>
            <a:r>
              <a:rPr lang="en-US" sz="2800" dirty="0">
                <a:latin typeface="Calibri" panose="020F0502020204030204" pitchFamily="34" charset="0"/>
                <a:cs typeface="Calibri" panose="020F0502020204030204" pitchFamily="34" charset="0"/>
              </a:rPr>
              <a:t>involve observing social behavior of people who do not know they are being studied. </a:t>
            </a:r>
            <a:r>
              <a:rPr lang="en-US" sz="2800" dirty="0" smtClean="0">
                <a:latin typeface="Calibri" panose="020F0502020204030204" pitchFamily="34" charset="0"/>
                <a:cs typeface="Calibri" panose="020F0502020204030204" pitchFamily="34" charset="0"/>
              </a:rPr>
              <a:t>It is </a:t>
            </a:r>
            <a:r>
              <a:rPr lang="en-US" sz="2800" dirty="0">
                <a:latin typeface="Calibri" panose="020F0502020204030204" pitchFamily="34" charset="0"/>
                <a:cs typeface="Calibri" panose="020F0502020204030204" pitchFamily="34" charset="0"/>
              </a:rPr>
              <a:t>simply the methods of studying social </a:t>
            </a:r>
            <a:r>
              <a:rPr lang="en-US" sz="2800" dirty="0" smtClean="0">
                <a:latin typeface="Calibri" panose="020F0502020204030204" pitchFamily="34" charset="0"/>
                <a:cs typeface="Calibri" panose="020F0502020204030204" pitchFamily="34" charset="0"/>
              </a:rPr>
              <a:t>behavior without </a:t>
            </a:r>
            <a:r>
              <a:rPr lang="en-US" sz="2800" dirty="0">
                <a:latin typeface="Calibri" panose="020F0502020204030204" pitchFamily="34" charset="0"/>
                <a:cs typeface="Calibri" panose="020F0502020204030204" pitchFamily="34" charset="0"/>
              </a:rPr>
              <a:t>affecting it</a:t>
            </a:r>
            <a:r>
              <a:rPr lang="en-US" sz="2800" dirty="0" smtClean="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 measure obtained without disturbing the participant or alerting him or her that a measurement is being made. </a:t>
            </a:r>
            <a:endParaRPr lang="en-US" sz="2800" dirty="0" smtClean="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r>
              <a:rPr lang="en-US" sz="2800" dirty="0" err="1" smtClean="0">
                <a:latin typeface="Calibri" panose="020F0502020204030204" pitchFamily="34" charset="0"/>
                <a:cs typeface="Calibri" panose="020F0502020204030204" pitchFamily="34" charset="0"/>
              </a:rPr>
              <a:t>Eg</a:t>
            </a:r>
            <a:r>
              <a:rPr lang="en-US" sz="2800" dirty="0" smtClean="0">
                <a:latin typeface="Calibri" panose="020F0502020204030204" pitchFamily="34" charset="0"/>
                <a:cs typeface="Calibri" panose="020F0502020204030204" pitchFamily="34" charset="0"/>
              </a:rPr>
              <a:t>: analyze </a:t>
            </a:r>
            <a:r>
              <a:rPr lang="en-US" sz="2800" dirty="0">
                <a:latin typeface="Calibri" panose="020F0502020204030204" pitchFamily="34" charset="0"/>
                <a:cs typeface="Calibri" panose="020F0502020204030204" pitchFamily="34" charset="0"/>
              </a:rPr>
              <a:t>a painting a written document, photos, films, and things like face </a:t>
            </a:r>
            <a:r>
              <a:rPr lang="en-US" sz="2800" dirty="0" smtClean="0">
                <a:latin typeface="Calibri" panose="020F0502020204030204" pitchFamily="34" charset="0"/>
                <a:cs typeface="Calibri" panose="020F0502020204030204" pitchFamily="34" charset="0"/>
              </a:rPr>
              <a:t>book Or a </a:t>
            </a:r>
            <a:r>
              <a:rPr lang="en-US" sz="2800" dirty="0">
                <a:latin typeface="Calibri" panose="020F0502020204030204" pitchFamily="34" charset="0"/>
                <a:cs typeface="Calibri" panose="020F0502020204030204" pitchFamily="34" charset="0"/>
              </a:rPr>
              <a:t>researcher may observe passersby in a public park from a nearby café and document their activities.</a:t>
            </a:r>
          </a:p>
        </p:txBody>
      </p:sp>
    </p:spTree>
    <p:extLst>
      <p:ext uri="{BB962C8B-B14F-4D97-AF65-F5344CB8AC3E}">
        <p14:creationId xmlns:p14="http://schemas.microsoft.com/office/powerpoint/2010/main" val="23683626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8" y="585216"/>
            <a:ext cx="8159261" cy="1499616"/>
          </a:xfrm>
        </p:spPr>
        <p:txBody>
          <a:bodyPr/>
          <a:lstStyle/>
          <a:p>
            <a:r>
              <a:rPr lang="en-US" b="1" dirty="0" smtClean="0">
                <a:solidFill>
                  <a:schemeClr val="accent2"/>
                </a:solidFill>
              </a:rPr>
              <a:t>Significant of </a:t>
            </a:r>
            <a:r>
              <a:rPr lang="en-US" b="1" dirty="0">
                <a:solidFill>
                  <a:schemeClr val="accent2"/>
                </a:solidFill>
              </a:rPr>
              <a:t>Gender in Sociological Research</a:t>
            </a:r>
          </a:p>
        </p:txBody>
      </p:sp>
      <p:sp>
        <p:nvSpPr>
          <p:cNvPr id="3" name="Content Placeholder 2"/>
          <p:cNvSpPr>
            <a:spLocks noGrp="1"/>
          </p:cNvSpPr>
          <p:nvPr>
            <p:ph idx="1"/>
          </p:nvPr>
        </p:nvSpPr>
        <p:spPr>
          <a:xfrm>
            <a:off x="267990" y="1932185"/>
            <a:ext cx="9720072" cy="3979398"/>
          </a:xfrm>
        </p:spPr>
        <p:txBody>
          <a:bodyPr>
            <a:noAutofit/>
          </a:bodyPr>
          <a:lstStyle/>
          <a:p>
            <a:pPr algn="just"/>
            <a:r>
              <a:rPr lang="en-US" sz="2000" dirty="0">
                <a:latin typeface="Calibri" panose="020F0502020204030204" pitchFamily="34" charset="0"/>
              </a:rPr>
              <a:t>G</a:t>
            </a:r>
            <a:r>
              <a:rPr lang="en-US" sz="2000" dirty="0" smtClean="0">
                <a:latin typeface="Calibri" panose="020F0502020204030204" pitchFamily="34" charset="0"/>
              </a:rPr>
              <a:t>ender </a:t>
            </a:r>
            <a:r>
              <a:rPr lang="en-US" sz="2000" dirty="0">
                <a:latin typeface="Calibri" panose="020F0502020204030204" pitchFamily="34" charset="0"/>
              </a:rPr>
              <a:t>is in your own life, how it affects your orientations </a:t>
            </a:r>
            <a:r>
              <a:rPr lang="en-US" sz="2000" dirty="0" smtClean="0">
                <a:latin typeface="Calibri" panose="020F0502020204030204" pitchFamily="34" charset="0"/>
              </a:rPr>
              <a:t>and attitudes</a:t>
            </a:r>
            <a:r>
              <a:rPr lang="en-US" sz="2000" dirty="0">
                <a:latin typeface="Calibri" panose="020F0502020204030204" pitchFamily="34" charset="0"/>
              </a:rPr>
              <a:t>. Because gender is so influential, researchers take steps to prevent it from </a:t>
            </a:r>
            <a:r>
              <a:rPr lang="en-US" sz="2000" dirty="0" smtClean="0">
                <a:latin typeface="Calibri" panose="020F0502020204030204" pitchFamily="34" charset="0"/>
              </a:rPr>
              <a:t>biasing their findings.</a:t>
            </a:r>
          </a:p>
          <a:p>
            <a:pPr algn="just"/>
            <a:r>
              <a:rPr lang="en-US" sz="2000" b="1" dirty="0" smtClean="0">
                <a:latin typeface="Calibri" panose="020F0502020204030204" pitchFamily="34" charset="0"/>
              </a:rPr>
              <a:t>For example: </a:t>
            </a:r>
          </a:p>
          <a:p>
            <a:pPr algn="just"/>
            <a:r>
              <a:rPr lang="en-US" sz="2000" dirty="0">
                <a:latin typeface="Calibri" panose="020F0502020204030204" pitchFamily="34" charset="0"/>
              </a:rPr>
              <a:t>Gender certainly can be an impediment in research. In our imagined research on</a:t>
            </a:r>
          </a:p>
          <a:p>
            <a:pPr algn="just"/>
            <a:r>
              <a:rPr lang="en-US" sz="2000" dirty="0">
                <a:latin typeface="Calibri" panose="020F0502020204030204" pitchFamily="34" charset="0"/>
              </a:rPr>
              <a:t>spouse abuse, for example, could a man even do participant observation of women who</a:t>
            </a:r>
          </a:p>
          <a:p>
            <a:pPr algn="just"/>
            <a:r>
              <a:rPr lang="en-US" sz="2000" dirty="0">
                <a:latin typeface="Calibri" panose="020F0502020204030204" pitchFamily="34" charset="0"/>
              </a:rPr>
              <a:t>have been beaten by their husbands? Technically, the answer is yes. But because the</a:t>
            </a:r>
          </a:p>
          <a:p>
            <a:pPr algn="just"/>
            <a:r>
              <a:rPr lang="en-US" sz="2000" dirty="0">
                <a:latin typeface="Calibri" panose="020F0502020204030204" pitchFamily="34" charset="0"/>
              </a:rPr>
              <a:t>women have been victimized by men, they might be less likely to share their experiences</a:t>
            </a:r>
          </a:p>
          <a:p>
            <a:pPr algn="just"/>
            <a:r>
              <a:rPr lang="en-US" sz="2000" dirty="0">
                <a:latin typeface="Calibri" panose="020F0502020204030204" pitchFamily="34" charset="0"/>
              </a:rPr>
              <a:t>and feelings with men. If so, women would be better suited to conduct this research,</a:t>
            </a:r>
          </a:p>
          <a:p>
            <a:pPr algn="just"/>
            <a:r>
              <a:rPr lang="en-US" sz="2000" dirty="0">
                <a:latin typeface="Calibri" panose="020F0502020204030204" pitchFamily="34" charset="0"/>
              </a:rPr>
              <a:t>more likely to achieve valid results. The supposition that these victims will be more open</a:t>
            </a:r>
          </a:p>
          <a:p>
            <a:pPr algn="just"/>
            <a:r>
              <a:rPr lang="en-US" sz="2000" dirty="0">
                <a:latin typeface="Calibri" panose="020F0502020204030204" pitchFamily="34" charset="0"/>
              </a:rPr>
              <a:t>with women than with men, however, is just that—a supposition. Research alone would</a:t>
            </a:r>
          </a:p>
          <a:p>
            <a:pPr algn="just"/>
            <a:r>
              <a:rPr lang="en-US" sz="2000" dirty="0">
                <a:latin typeface="Calibri" panose="020F0502020204030204" pitchFamily="34" charset="0"/>
              </a:rPr>
              <a:t>verify or refute this assumption.</a:t>
            </a:r>
          </a:p>
        </p:txBody>
      </p:sp>
      <p:pic>
        <p:nvPicPr>
          <p:cNvPr id="4" name="Picture 3"/>
          <p:cNvPicPr>
            <a:picLocks noChangeAspect="1"/>
          </p:cNvPicPr>
          <p:nvPr/>
        </p:nvPicPr>
        <p:blipFill>
          <a:blip r:embed="rId3"/>
          <a:stretch>
            <a:fillRect/>
          </a:stretch>
        </p:blipFill>
        <p:spPr>
          <a:xfrm>
            <a:off x="9988062" y="0"/>
            <a:ext cx="2297931" cy="2836581"/>
          </a:xfrm>
          <a:prstGeom prst="rect">
            <a:avLst/>
          </a:prstGeom>
        </p:spPr>
      </p:pic>
    </p:spTree>
    <p:extLst>
      <p:ext uri="{BB962C8B-B14F-4D97-AF65-F5344CB8AC3E}">
        <p14:creationId xmlns:p14="http://schemas.microsoft.com/office/powerpoint/2010/main" val="31291704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Ethics in Sociological Research</a:t>
            </a:r>
          </a:p>
        </p:txBody>
      </p:sp>
      <p:sp>
        <p:nvSpPr>
          <p:cNvPr id="3" name="Content Placeholder 2"/>
          <p:cNvSpPr>
            <a:spLocks noGrp="1"/>
          </p:cNvSpPr>
          <p:nvPr>
            <p:ph idx="1"/>
          </p:nvPr>
        </p:nvSpPr>
        <p:spPr/>
        <p:txBody>
          <a:bodyPr/>
          <a:lstStyle/>
          <a:p>
            <a:r>
              <a:rPr lang="en-US" dirty="0"/>
              <a:t>In addition to choosing an appropriate research method, </a:t>
            </a:r>
            <a:r>
              <a:rPr lang="en-US" dirty="0" smtClean="0"/>
              <a:t>Sociologists follow </a:t>
            </a:r>
            <a:r>
              <a:rPr lang="en-US" dirty="0"/>
              <a:t>the</a:t>
            </a:r>
          </a:p>
          <a:p>
            <a:r>
              <a:rPr lang="en-US" dirty="0"/>
              <a:t>ethics of </a:t>
            </a:r>
            <a:r>
              <a:rPr lang="en-US" dirty="0" smtClean="0"/>
              <a:t>sociology.</a:t>
            </a:r>
          </a:p>
          <a:p>
            <a:endParaRPr lang="en-US" dirty="0" smtClean="0"/>
          </a:p>
          <a:p>
            <a:r>
              <a:rPr lang="en-US" dirty="0" smtClean="0"/>
              <a:t>Research </a:t>
            </a:r>
            <a:r>
              <a:rPr lang="en-US" dirty="0"/>
              <a:t>ethics require honesty, truth, and </a:t>
            </a:r>
            <a:r>
              <a:rPr lang="en-US" dirty="0" smtClean="0"/>
              <a:t>openness, </a:t>
            </a:r>
            <a:r>
              <a:rPr lang="en-US" dirty="0"/>
              <a:t>(sharing findings with</a:t>
            </a:r>
          </a:p>
          <a:p>
            <a:r>
              <a:rPr lang="en-US" dirty="0"/>
              <a:t>the scientific </a:t>
            </a:r>
            <a:r>
              <a:rPr lang="en-US" dirty="0" smtClean="0"/>
              <a:t>community</a:t>
            </a:r>
            <a:r>
              <a:rPr lang="en-US" dirty="0"/>
              <a:t>). Ethics clearly forbid the falsification of results, as well </a:t>
            </a:r>
            <a:r>
              <a:rPr lang="en-US" dirty="0" smtClean="0"/>
              <a:t>as plagiarism (</a:t>
            </a:r>
            <a:r>
              <a:rPr lang="en-US" dirty="0"/>
              <a:t>stealing someone else’s </a:t>
            </a:r>
            <a:r>
              <a:rPr lang="en-US" dirty="0" smtClean="0"/>
              <a:t>work)</a:t>
            </a:r>
          </a:p>
          <a:p>
            <a:endParaRPr lang="en-US" dirty="0"/>
          </a:p>
        </p:txBody>
      </p:sp>
    </p:spTree>
    <p:extLst>
      <p:ext uri="{BB962C8B-B14F-4D97-AF65-F5344CB8AC3E}">
        <p14:creationId xmlns:p14="http://schemas.microsoft.com/office/powerpoint/2010/main" val="907108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Ethics in Sociological Research</a:t>
            </a:r>
            <a:endParaRPr lang="en-US" dirty="0"/>
          </a:p>
        </p:txBody>
      </p:sp>
      <p:sp>
        <p:nvSpPr>
          <p:cNvPr id="3" name="Content Placeholder 2"/>
          <p:cNvSpPr>
            <a:spLocks noGrp="1"/>
          </p:cNvSpPr>
          <p:nvPr>
            <p:ph idx="1"/>
          </p:nvPr>
        </p:nvSpPr>
        <p:spPr/>
        <p:txBody>
          <a:bodyPr>
            <a:normAutofit/>
          </a:bodyPr>
          <a:lstStyle/>
          <a:p>
            <a:r>
              <a:rPr lang="en-US" dirty="0" smtClean="0"/>
              <a:t>Another </a:t>
            </a:r>
            <a:r>
              <a:rPr lang="en-US" dirty="0"/>
              <a:t>ethical guideline </a:t>
            </a:r>
            <a:r>
              <a:rPr lang="en-US" dirty="0" smtClean="0"/>
              <a:t>states that</a:t>
            </a:r>
            <a:r>
              <a:rPr lang="en-US" dirty="0"/>
              <a:t>, generally, people should be informed that they are being studied and that </a:t>
            </a:r>
            <a:r>
              <a:rPr lang="en-US" dirty="0" smtClean="0"/>
              <a:t>they never </a:t>
            </a:r>
            <a:r>
              <a:rPr lang="en-US" dirty="0"/>
              <a:t>should be harmed by the research. </a:t>
            </a:r>
            <a:endParaRPr lang="en-US" dirty="0" smtClean="0"/>
          </a:p>
          <a:p>
            <a:r>
              <a:rPr lang="en-US" dirty="0" smtClean="0"/>
              <a:t>Sociologists </a:t>
            </a:r>
            <a:r>
              <a:rPr lang="en-US" dirty="0"/>
              <a:t>are also required to </a:t>
            </a:r>
            <a:r>
              <a:rPr lang="en-US" dirty="0" smtClean="0"/>
              <a:t>protect the </a:t>
            </a:r>
            <a:r>
              <a:rPr lang="en-US" dirty="0"/>
              <a:t>anonymity of those who provide information. Sometimes people reveal </a:t>
            </a:r>
            <a:r>
              <a:rPr lang="en-US" dirty="0" smtClean="0"/>
              <a:t>things that </a:t>
            </a:r>
            <a:r>
              <a:rPr lang="en-US" dirty="0"/>
              <a:t>are intimate, potentially embarrassing, or otherwise harmful to themselves </a:t>
            </a:r>
            <a:r>
              <a:rPr lang="en-US" dirty="0" smtClean="0"/>
              <a:t>or others</a:t>
            </a:r>
            <a:r>
              <a:rPr lang="en-US" dirty="0"/>
              <a:t>. </a:t>
            </a:r>
            <a:endParaRPr lang="en-US" dirty="0" smtClean="0"/>
          </a:p>
          <a:p>
            <a:r>
              <a:rPr lang="en-US" dirty="0" smtClean="0"/>
              <a:t>Finally</a:t>
            </a:r>
            <a:r>
              <a:rPr lang="en-US" dirty="0"/>
              <a:t>, it generally is considered unethical for researchers to </a:t>
            </a:r>
            <a:r>
              <a:rPr lang="en-US" dirty="0" smtClean="0"/>
              <a:t>misrepresent themselves.</a:t>
            </a:r>
            <a:endParaRPr lang="en-US" dirty="0"/>
          </a:p>
        </p:txBody>
      </p:sp>
    </p:spTree>
    <p:extLst>
      <p:ext uri="{BB962C8B-B14F-4D97-AF65-F5344CB8AC3E}">
        <p14:creationId xmlns:p14="http://schemas.microsoft.com/office/powerpoint/2010/main" val="29224363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Case -</a:t>
            </a:r>
            <a:r>
              <a:rPr lang="en-US" b="1" dirty="0">
                <a:solidFill>
                  <a:schemeClr val="accent2"/>
                </a:solidFill>
              </a:rPr>
              <a:t>Protecting the </a:t>
            </a:r>
            <a:r>
              <a:rPr lang="en-US" b="1" dirty="0" smtClean="0">
                <a:solidFill>
                  <a:schemeClr val="accent2"/>
                </a:solidFill>
              </a:rPr>
              <a:t>Subjects-</a:t>
            </a:r>
            <a:r>
              <a:rPr lang="en-US" b="1" dirty="0">
                <a:solidFill>
                  <a:schemeClr val="accent2"/>
                </a:solidFill>
              </a:rPr>
              <a:t> </a:t>
            </a:r>
            <a:r>
              <a:rPr lang="en-US" b="1" dirty="0" smtClean="0">
                <a:solidFill>
                  <a:schemeClr val="accent2"/>
                </a:solidFill>
              </a:rPr>
              <a:t>Mario </a:t>
            </a:r>
            <a:r>
              <a:rPr lang="en-US" b="1" dirty="0" err="1" smtClean="0">
                <a:solidFill>
                  <a:schemeClr val="accent2"/>
                </a:solidFill>
              </a:rPr>
              <a:t>Brajuha</a:t>
            </a:r>
            <a:r>
              <a:rPr lang="en-US" b="1" dirty="0" smtClean="0">
                <a:solidFill>
                  <a:schemeClr val="accent2"/>
                </a:solidFill>
              </a:rPr>
              <a:t> </a:t>
            </a:r>
            <a:endParaRPr lang="en-US" b="1" dirty="0">
              <a:solidFill>
                <a:schemeClr val="accent2"/>
              </a:solidFill>
            </a:endParaRPr>
          </a:p>
        </p:txBody>
      </p:sp>
      <p:sp>
        <p:nvSpPr>
          <p:cNvPr id="3" name="Content Placeholder 2"/>
          <p:cNvSpPr>
            <a:spLocks noGrp="1"/>
          </p:cNvSpPr>
          <p:nvPr>
            <p:ph idx="1"/>
          </p:nvPr>
        </p:nvSpPr>
        <p:spPr>
          <a:xfrm>
            <a:off x="87924" y="2286000"/>
            <a:ext cx="8748346" cy="4023360"/>
          </a:xfrm>
        </p:spPr>
        <p:txBody>
          <a:bodyPr>
            <a:normAutofit fontScale="85000" lnSpcReduction="20000"/>
          </a:bodyPr>
          <a:lstStyle/>
          <a:p>
            <a:r>
              <a:rPr lang="en-US" b="1" dirty="0" smtClean="0"/>
              <a:t>Research </a:t>
            </a:r>
            <a:r>
              <a:rPr lang="en-US" b="1" dirty="0"/>
              <a:t>Mario </a:t>
            </a:r>
            <a:r>
              <a:rPr lang="en-US" b="1" dirty="0" err="1"/>
              <a:t>Brajuha</a:t>
            </a:r>
            <a:r>
              <a:rPr lang="en-US" dirty="0"/>
              <a:t>, a graduate student at the State University of New York at </a:t>
            </a:r>
            <a:r>
              <a:rPr lang="en-US" dirty="0" err="1"/>
              <a:t>StonyBrook</a:t>
            </a:r>
            <a:r>
              <a:rPr lang="en-US" dirty="0"/>
              <a:t>, was doing participant observation of restaurant workers. </a:t>
            </a:r>
            <a:endParaRPr lang="en-US" dirty="0" smtClean="0"/>
          </a:p>
          <a:p>
            <a:r>
              <a:rPr lang="en-US" dirty="0" smtClean="0"/>
              <a:t>He </a:t>
            </a:r>
            <a:r>
              <a:rPr lang="en-US" dirty="0"/>
              <a:t>lost his job as a waiter when </a:t>
            </a:r>
            <a:r>
              <a:rPr lang="en-US" dirty="0" smtClean="0"/>
              <a:t>the restaurant </a:t>
            </a:r>
            <a:r>
              <a:rPr lang="en-US" dirty="0"/>
              <a:t>where he was working burned down—a fire of “suspicious origin,” as the police said. </a:t>
            </a:r>
            <a:endParaRPr lang="en-US" dirty="0" smtClean="0"/>
          </a:p>
          <a:p>
            <a:r>
              <a:rPr lang="en-US" dirty="0" smtClean="0"/>
              <a:t>When detectives </a:t>
            </a:r>
            <a:r>
              <a:rPr lang="en-US" dirty="0"/>
              <a:t>learned that </a:t>
            </a:r>
            <a:r>
              <a:rPr lang="en-US" dirty="0" err="1"/>
              <a:t>Brajuha</a:t>
            </a:r>
            <a:r>
              <a:rPr lang="en-US" dirty="0"/>
              <a:t> had taken field notes </a:t>
            </a:r>
            <a:r>
              <a:rPr lang="en-US" dirty="0" smtClean="0"/>
              <a:t>they </a:t>
            </a:r>
            <a:r>
              <a:rPr lang="en-US" dirty="0"/>
              <a:t>asked to </a:t>
            </a:r>
            <a:r>
              <a:rPr lang="en-US" dirty="0" smtClean="0"/>
              <a:t>see them</a:t>
            </a:r>
            <a:r>
              <a:rPr lang="en-US" dirty="0"/>
              <a:t>. </a:t>
            </a:r>
            <a:endParaRPr lang="en-US" dirty="0" smtClean="0"/>
          </a:p>
          <a:p>
            <a:r>
              <a:rPr lang="en-US" dirty="0" smtClean="0"/>
              <a:t>Because </a:t>
            </a:r>
            <a:r>
              <a:rPr lang="en-US" dirty="0"/>
              <a:t>he had promised to keep the information confidential, </a:t>
            </a:r>
            <a:r>
              <a:rPr lang="en-US" dirty="0" err="1"/>
              <a:t>Brajuha</a:t>
            </a:r>
            <a:r>
              <a:rPr lang="en-US" dirty="0"/>
              <a:t> refused to hand </a:t>
            </a:r>
            <a:r>
              <a:rPr lang="en-US" dirty="0" smtClean="0"/>
              <a:t>the mover</a:t>
            </a:r>
            <a:r>
              <a:rPr lang="en-US" dirty="0"/>
              <a:t>. </a:t>
            </a:r>
            <a:endParaRPr lang="en-US" dirty="0" smtClean="0"/>
          </a:p>
          <a:p>
            <a:r>
              <a:rPr lang="en-US" dirty="0" smtClean="0"/>
              <a:t>The </a:t>
            </a:r>
            <a:r>
              <a:rPr lang="en-US" dirty="0"/>
              <a:t>district attorney </a:t>
            </a:r>
            <a:r>
              <a:rPr lang="en-US" dirty="0" smtClean="0"/>
              <a:t>then threatened </a:t>
            </a:r>
            <a:r>
              <a:rPr lang="en-US" dirty="0"/>
              <a:t>to put </a:t>
            </a:r>
            <a:r>
              <a:rPr lang="en-US" dirty="0" err="1"/>
              <a:t>Brajuha</a:t>
            </a:r>
            <a:r>
              <a:rPr lang="en-US" dirty="0"/>
              <a:t> in jail. By this time, </a:t>
            </a:r>
            <a:r>
              <a:rPr lang="en-US" dirty="0" err="1"/>
              <a:t>Brajuha’s</a:t>
            </a:r>
            <a:r>
              <a:rPr lang="en-US" dirty="0"/>
              <a:t> notes had become rather famous, and </a:t>
            </a:r>
            <a:r>
              <a:rPr lang="en-US" dirty="0" smtClean="0"/>
              <a:t>unsavory characters—perhaps </a:t>
            </a:r>
            <a:r>
              <a:rPr lang="en-US" dirty="0"/>
              <a:t>those who had set the fire—also wanted to know what was in them. </a:t>
            </a:r>
            <a:endParaRPr lang="en-US" dirty="0" smtClean="0"/>
          </a:p>
          <a:p>
            <a:r>
              <a:rPr lang="en-US" dirty="0" smtClean="0"/>
              <a:t>For </a:t>
            </a:r>
            <a:r>
              <a:rPr lang="en-US" dirty="0"/>
              <a:t>two years, </a:t>
            </a:r>
            <a:r>
              <a:rPr lang="en-US" dirty="0" err="1"/>
              <a:t>Brajuha</a:t>
            </a:r>
            <a:r>
              <a:rPr lang="en-US" dirty="0"/>
              <a:t> refused to hand over his notes, </a:t>
            </a:r>
            <a:r>
              <a:rPr lang="en-US" dirty="0" smtClean="0"/>
              <a:t>even though </a:t>
            </a:r>
            <a:r>
              <a:rPr lang="en-US" dirty="0"/>
              <a:t>he grew anxious and had to appear at several court hearings. Finally, the district </a:t>
            </a:r>
            <a:r>
              <a:rPr lang="en-US" dirty="0" smtClean="0"/>
              <a:t>attorney dropped </a:t>
            </a:r>
            <a:r>
              <a:rPr lang="en-US" dirty="0"/>
              <a:t>the subpoena. When the two men under investigation for setting the fire died, the threats </a:t>
            </a:r>
            <a:r>
              <a:rPr lang="en-US" dirty="0" smtClean="0"/>
              <a:t>to </a:t>
            </a:r>
            <a:r>
              <a:rPr lang="en-US" dirty="0" err="1" smtClean="0"/>
              <a:t>Brajuha</a:t>
            </a:r>
            <a:r>
              <a:rPr lang="en-US" dirty="0"/>
              <a:t>, his wife, and their children ended</a:t>
            </a:r>
          </a:p>
        </p:txBody>
      </p:sp>
      <p:pic>
        <p:nvPicPr>
          <p:cNvPr id="4" name="Picture 3"/>
          <p:cNvPicPr>
            <a:picLocks noChangeAspect="1"/>
          </p:cNvPicPr>
          <p:nvPr/>
        </p:nvPicPr>
        <p:blipFill>
          <a:blip r:embed="rId3"/>
          <a:stretch>
            <a:fillRect/>
          </a:stretch>
        </p:blipFill>
        <p:spPr>
          <a:xfrm>
            <a:off x="8836269" y="2286000"/>
            <a:ext cx="3217985" cy="3303710"/>
          </a:xfrm>
          <a:prstGeom prst="rect">
            <a:avLst/>
          </a:prstGeom>
        </p:spPr>
      </p:pic>
    </p:spTree>
    <p:extLst>
      <p:ext uri="{BB962C8B-B14F-4D97-AF65-F5344CB8AC3E}">
        <p14:creationId xmlns:p14="http://schemas.microsoft.com/office/powerpoint/2010/main" val="2570745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How Research and </a:t>
            </a:r>
            <a:r>
              <a:rPr lang="en-US" b="1" dirty="0" smtClean="0">
                <a:solidFill>
                  <a:schemeClr val="accent2"/>
                </a:solidFill>
              </a:rPr>
              <a:t>Theory Work </a:t>
            </a:r>
            <a:r>
              <a:rPr lang="en-US" b="1" dirty="0">
                <a:solidFill>
                  <a:schemeClr val="accent2"/>
                </a:solidFill>
              </a:rPr>
              <a:t>Together</a:t>
            </a:r>
          </a:p>
        </p:txBody>
      </p:sp>
      <p:sp>
        <p:nvSpPr>
          <p:cNvPr id="3" name="Content Placeholder 2"/>
          <p:cNvSpPr>
            <a:spLocks noGrp="1"/>
          </p:cNvSpPr>
          <p:nvPr>
            <p:ph idx="1"/>
          </p:nvPr>
        </p:nvSpPr>
        <p:spPr/>
        <p:txBody>
          <a:bodyPr/>
          <a:lstStyle/>
          <a:p>
            <a:r>
              <a:rPr lang="en-US" dirty="0"/>
              <a:t>Research and theory, then, are both essential for sociology. Every theory must be</a:t>
            </a:r>
          </a:p>
          <a:p>
            <a:r>
              <a:rPr lang="en-US" dirty="0"/>
              <a:t>tested, which requires research</a:t>
            </a:r>
            <a:r>
              <a:rPr lang="en-US" dirty="0" smtClean="0"/>
              <a:t>.</a:t>
            </a:r>
          </a:p>
          <a:p>
            <a:endParaRPr lang="en-US" dirty="0"/>
          </a:p>
          <a:p>
            <a:r>
              <a:rPr lang="en-US" dirty="0"/>
              <a:t>And as sociologists do research, often coming up </a:t>
            </a:r>
            <a:r>
              <a:rPr lang="en-US" dirty="0" smtClean="0"/>
              <a:t>with surprising </a:t>
            </a:r>
            <a:r>
              <a:rPr lang="en-US" dirty="0"/>
              <a:t>findings, those results must be explained; for that, we need theory. As </a:t>
            </a:r>
            <a:r>
              <a:rPr lang="en-US" dirty="0" smtClean="0"/>
              <a:t>sociologists study </a:t>
            </a:r>
            <a:r>
              <a:rPr lang="en-US" dirty="0"/>
              <a:t>social life, then, they combine research and theory.</a:t>
            </a:r>
          </a:p>
        </p:txBody>
      </p:sp>
    </p:spTree>
    <p:extLst>
      <p:ext uri="{BB962C8B-B14F-4D97-AF65-F5344CB8AC3E}">
        <p14:creationId xmlns:p14="http://schemas.microsoft.com/office/powerpoint/2010/main" val="112267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0705" y="2963007"/>
            <a:ext cx="9720071" cy="4023360"/>
          </a:xfrm>
        </p:spPr>
        <p:txBody>
          <a:bodyPr>
            <a:normAutofit/>
          </a:bodyPr>
          <a:lstStyle/>
          <a:p>
            <a:r>
              <a:rPr lang="en-US" sz="4400" b="1" dirty="0" smtClean="0"/>
              <a:t>THANK YOU!</a:t>
            </a:r>
            <a:r>
              <a:rPr lang="en-US" sz="4400" b="1" dirty="0" smtClean="0">
                <a:sym typeface="Wingdings" panose="05000000000000000000" pitchFamily="2" charset="2"/>
              </a:rPr>
              <a:t> </a:t>
            </a:r>
            <a:endParaRPr lang="en-US" sz="4400" b="1" dirty="0"/>
          </a:p>
        </p:txBody>
      </p:sp>
    </p:spTree>
    <p:extLst>
      <p:ext uri="{BB962C8B-B14F-4D97-AF65-F5344CB8AC3E}">
        <p14:creationId xmlns:p14="http://schemas.microsoft.com/office/powerpoint/2010/main" val="3341970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introduction</a:t>
            </a:r>
            <a:endParaRPr lang="en-US" b="1" dirty="0">
              <a:solidFill>
                <a:schemeClr val="accent2"/>
              </a:solidFill>
            </a:endParaRPr>
          </a:p>
        </p:txBody>
      </p:sp>
      <p:sp>
        <p:nvSpPr>
          <p:cNvPr id="3" name="Content Placeholder 2"/>
          <p:cNvSpPr>
            <a:spLocks noGrp="1"/>
          </p:cNvSpPr>
          <p:nvPr>
            <p:ph idx="1"/>
          </p:nvPr>
        </p:nvSpPr>
        <p:spPr/>
        <p:txBody>
          <a:bodyPr>
            <a:normAutofit/>
          </a:bodyPr>
          <a:lstStyle/>
          <a:p>
            <a:pPr algn="just"/>
            <a:r>
              <a:rPr lang="en-US" sz="2400" dirty="0">
                <a:latin typeface="Calibri" panose="020F0502020204030204" pitchFamily="34" charset="0"/>
                <a:cs typeface="Calibri" panose="020F0502020204030204" pitchFamily="34" charset="0"/>
              </a:rPr>
              <a:t>Sociologists are scientists who study human social behaviors. They contribute important knowledge about how people interact at varying social levels, from small groups like family units to major institutions like the government or even entire cultures. However, it’s important for sociologists to understand the different research methods used in the social sciences so they can be sure their research produces accurate and meaningful conclusions</a:t>
            </a:r>
          </a:p>
        </p:txBody>
      </p:sp>
    </p:spTree>
    <p:extLst>
      <p:ext uri="{BB962C8B-B14F-4D97-AF65-F5344CB8AC3E}">
        <p14:creationId xmlns:p14="http://schemas.microsoft.com/office/powerpoint/2010/main" val="2137512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accent2"/>
                </a:solidFill>
                <a:latin typeface="Calibri" panose="020F0502020204030204" pitchFamily="34" charset="0"/>
                <a:cs typeface="Calibri" panose="020F0502020204030204" pitchFamily="34" charset="0"/>
              </a:rPr>
              <a:t>State what topics are valid </a:t>
            </a:r>
            <a:r>
              <a:rPr lang="en-US" sz="3200" b="1" dirty="0" smtClean="0">
                <a:solidFill>
                  <a:schemeClr val="accent2"/>
                </a:solidFill>
                <a:latin typeface="Calibri" panose="020F0502020204030204" pitchFamily="34" charset="0"/>
                <a:cs typeface="Calibri" panose="020F0502020204030204" pitchFamily="34" charset="0"/>
              </a:rPr>
              <a:t>for sociologists </a:t>
            </a:r>
            <a:r>
              <a:rPr lang="en-US" sz="3200" b="1" dirty="0">
                <a:solidFill>
                  <a:schemeClr val="accent2"/>
                </a:solidFill>
                <a:latin typeface="Calibri" panose="020F0502020204030204" pitchFamily="34" charset="0"/>
                <a:cs typeface="Calibri" panose="020F0502020204030204" pitchFamily="34" charset="0"/>
              </a:rPr>
              <a:t>to </a:t>
            </a:r>
            <a:r>
              <a:rPr lang="en-US" sz="3200" b="1" dirty="0" smtClean="0">
                <a:solidFill>
                  <a:schemeClr val="accent2"/>
                </a:solidFill>
                <a:latin typeface="Calibri" panose="020F0502020204030204" pitchFamily="34" charset="0"/>
                <a:cs typeface="Calibri" panose="020F0502020204030204" pitchFamily="34" charset="0"/>
              </a:rPr>
              <a:t>study</a:t>
            </a:r>
            <a:endParaRPr lang="en-US" sz="3200" b="1" dirty="0">
              <a:solidFill>
                <a:schemeClr val="accent2"/>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24128" y="2286000"/>
            <a:ext cx="10296402" cy="4023360"/>
          </a:xfrm>
        </p:spPr>
        <p:txBody>
          <a:bodyPr/>
          <a:lstStyle/>
          <a:p>
            <a:pPr algn="just"/>
            <a:r>
              <a:rPr lang="en-US" sz="2400" dirty="0">
                <a:latin typeface="Calibri" panose="020F0502020204030204" pitchFamily="34" charset="0"/>
                <a:cs typeface="Calibri" panose="020F0502020204030204" pitchFamily="34" charset="0"/>
              </a:rPr>
              <a:t>Sociologists do research on just about every area of human behavior. </a:t>
            </a:r>
            <a:endParaRPr lang="en-US" sz="2400" dirty="0" smtClean="0">
              <a:latin typeface="Calibri" panose="020F0502020204030204" pitchFamily="34" charset="0"/>
              <a:cs typeface="Calibri" panose="020F0502020204030204" pitchFamily="34" charset="0"/>
            </a:endParaRPr>
          </a:p>
          <a:p>
            <a:pPr algn="just"/>
            <a:r>
              <a:rPr lang="en-US" sz="2400" b="1" dirty="0" smtClean="0">
                <a:solidFill>
                  <a:schemeClr val="accent2"/>
                </a:solidFill>
                <a:latin typeface="Calibri" panose="020F0502020204030204" pitchFamily="34" charset="0"/>
                <a:cs typeface="Calibri" panose="020F0502020204030204" pitchFamily="34" charset="0"/>
              </a:rPr>
              <a:t>1)Macro level</a:t>
            </a:r>
            <a:r>
              <a:rPr lang="en-US" sz="2400" b="1" dirty="0">
                <a:solidFill>
                  <a:schemeClr val="accent2"/>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looks at large-scale social processes, such as social stability and </a:t>
            </a:r>
            <a:r>
              <a:rPr lang="en-US" sz="2400" dirty="0" smtClean="0">
                <a:latin typeface="Calibri" panose="020F0502020204030204" pitchFamily="34" charset="0"/>
                <a:cs typeface="Calibri" panose="020F0502020204030204" pitchFamily="34" charset="0"/>
              </a:rPr>
              <a:t>change, the laws, the </a:t>
            </a:r>
            <a:r>
              <a:rPr lang="en-US" sz="2400" dirty="0">
                <a:latin typeface="Calibri" panose="020F0502020204030204" pitchFamily="34" charset="0"/>
                <a:cs typeface="Calibri" panose="020F0502020204030204" pitchFamily="34" charset="0"/>
              </a:rPr>
              <a:t>military </a:t>
            </a:r>
            <a:r>
              <a:rPr lang="en-US" sz="2400" dirty="0" smtClean="0">
                <a:latin typeface="Calibri" panose="020F0502020204030204" pitchFamily="34" charset="0"/>
                <a:cs typeface="Calibri" panose="020F0502020204030204" pitchFamily="34" charset="0"/>
              </a:rPr>
              <a:t>and </a:t>
            </a:r>
            <a:r>
              <a:rPr lang="en-US" sz="2400" dirty="0">
                <a:latin typeface="Calibri" panose="020F0502020204030204" pitchFamily="34" charset="0"/>
                <a:cs typeface="Calibri" panose="020F0502020204030204" pitchFamily="34" charset="0"/>
              </a:rPr>
              <a:t>the global economic crisis (</a:t>
            </a:r>
            <a:r>
              <a:rPr lang="en-US" sz="2400" dirty="0" err="1">
                <a:latin typeface="Calibri" panose="020F0502020204030204" pitchFamily="34" charset="0"/>
                <a:cs typeface="Calibri" panose="020F0502020204030204" pitchFamily="34" charset="0"/>
              </a:rPr>
              <a:t>Fligstein</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Habinek</a:t>
            </a:r>
            <a:r>
              <a:rPr lang="en-US" sz="2400" dirty="0">
                <a:latin typeface="Calibri" panose="020F0502020204030204" pitchFamily="34" charset="0"/>
                <a:cs typeface="Calibri" panose="020F0502020204030204" pitchFamily="34" charset="0"/>
              </a:rPr>
              <a:t> 2014). </a:t>
            </a:r>
            <a:endParaRPr lang="en-US" sz="2400" dirty="0" smtClean="0">
              <a:latin typeface="Calibri" panose="020F0502020204030204" pitchFamily="34" charset="0"/>
              <a:cs typeface="Calibri" panose="020F0502020204030204" pitchFamily="34" charset="0"/>
            </a:endParaRPr>
          </a:p>
          <a:p>
            <a:pPr algn="just"/>
            <a:r>
              <a:rPr lang="en-US" sz="2400" b="1" dirty="0">
                <a:solidFill>
                  <a:schemeClr val="accent2"/>
                </a:solidFill>
                <a:latin typeface="Calibri" panose="020F0502020204030204" pitchFamily="34" charset="0"/>
                <a:cs typeface="Calibri" panose="020F0502020204030204" pitchFamily="34" charset="0"/>
              </a:rPr>
              <a:t>2) Micro-level sociology </a:t>
            </a:r>
            <a:r>
              <a:rPr lang="en-US" sz="2400" dirty="0">
                <a:latin typeface="Calibri" panose="020F0502020204030204" pitchFamily="34" charset="0"/>
                <a:cs typeface="Calibri" panose="020F0502020204030204" pitchFamily="34" charset="0"/>
              </a:rPr>
              <a:t>looks at small-scale interactions between individuals, such as conversation or group </a:t>
            </a:r>
            <a:r>
              <a:rPr lang="en-US" sz="2400" dirty="0" smtClean="0">
                <a:latin typeface="Calibri" panose="020F0502020204030204" pitchFamily="34" charset="0"/>
                <a:cs typeface="Calibri" panose="020F0502020204030204" pitchFamily="34" charset="0"/>
              </a:rPr>
              <a:t>dynamics, </a:t>
            </a:r>
            <a:r>
              <a:rPr lang="en-US" sz="2400" dirty="0">
                <a:latin typeface="Calibri" panose="020F0502020204030204" pitchFamily="34" charset="0"/>
                <a:cs typeface="Calibri" panose="020F0502020204030204" pitchFamily="34" charset="0"/>
              </a:rPr>
              <a:t>how people interact on street </a:t>
            </a:r>
            <a:r>
              <a:rPr lang="en-US" sz="2400" dirty="0" smtClean="0">
                <a:latin typeface="Calibri" panose="020F0502020204030204" pitchFamily="34" charset="0"/>
                <a:cs typeface="Calibri" panose="020F0502020204030204" pitchFamily="34" charset="0"/>
              </a:rPr>
              <a:t>corners and </a:t>
            </a:r>
            <a:r>
              <a:rPr lang="en-US" sz="2400" dirty="0">
                <a:latin typeface="Calibri" panose="020F0502020204030204" pitchFamily="34" charset="0"/>
                <a:cs typeface="Calibri" panose="020F0502020204030204" pitchFamily="34" charset="0"/>
              </a:rPr>
              <a:t>even shyness (Scott 2006).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Micro- </a:t>
            </a:r>
            <a:r>
              <a:rPr lang="en-US" sz="2400" dirty="0">
                <a:latin typeface="Calibri" panose="020F0502020204030204" pitchFamily="34" charset="0"/>
                <a:cs typeface="Calibri" panose="020F0502020204030204" pitchFamily="34" charset="0"/>
              </a:rPr>
              <a:t>and macro-level studies each have their own benefits and </a:t>
            </a:r>
            <a:r>
              <a:rPr lang="en-US" sz="2400" dirty="0" smtClean="0">
                <a:latin typeface="Calibri" panose="020F0502020204030204" pitchFamily="34" charset="0"/>
                <a:cs typeface="Calibri" panose="020F0502020204030204" pitchFamily="34" charset="0"/>
              </a:rPr>
              <a:t>drawbacks. Sociologists </a:t>
            </a:r>
            <a:r>
              <a:rPr lang="en-US" sz="2400" dirty="0">
                <a:latin typeface="Calibri" panose="020F0502020204030204" pitchFamily="34" charset="0"/>
                <a:cs typeface="Calibri" panose="020F0502020204030204" pitchFamily="34" charset="0"/>
              </a:rPr>
              <a:t>study nuns and prostitutes, cops and criminals, as well as </a:t>
            </a:r>
            <a:r>
              <a:rPr lang="en-US" sz="2400" dirty="0" smtClean="0">
                <a:latin typeface="Calibri" panose="020F0502020204030204" pitchFamily="34" charset="0"/>
                <a:cs typeface="Calibri" panose="020F0502020204030204" pitchFamily="34" charset="0"/>
              </a:rPr>
              <a:t>all kinds </a:t>
            </a:r>
            <a:r>
              <a:rPr lang="en-US" sz="2400" dirty="0">
                <a:latin typeface="Calibri" panose="020F0502020204030204" pitchFamily="34" charset="0"/>
                <a:cs typeface="Calibri" panose="020F0502020204030204" pitchFamily="34" charset="0"/>
              </a:rPr>
              <a:t>of people in </a:t>
            </a:r>
            <a:r>
              <a:rPr lang="en-US" sz="2400" dirty="0" smtClean="0">
                <a:latin typeface="Calibri" panose="020F0502020204030204" pitchFamily="34" charset="0"/>
                <a:cs typeface="Calibri" panose="020F0502020204030204" pitchFamily="34" charset="0"/>
              </a:rPr>
              <a:t>between.</a:t>
            </a:r>
          </a:p>
          <a:p>
            <a:pPr algn="just"/>
            <a:endParaRPr lang="en-US" dirty="0"/>
          </a:p>
        </p:txBody>
      </p:sp>
    </p:spTree>
    <p:extLst>
      <p:ext uri="{BB962C8B-B14F-4D97-AF65-F5344CB8AC3E}">
        <p14:creationId xmlns:p14="http://schemas.microsoft.com/office/powerpoint/2010/main" val="1437098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8940" y="180305"/>
            <a:ext cx="5653826" cy="6205694"/>
          </a:xfrm>
          <a:prstGeom prst="rect">
            <a:avLst/>
          </a:prstGeom>
        </p:spPr>
      </p:pic>
      <p:pic>
        <p:nvPicPr>
          <p:cNvPr id="6" name="Picture 5"/>
          <p:cNvPicPr>
            <a:picLocks noChangeAspect="1"/>
          </p:cNvPicPr>
          <p:nvPr/>
        </p:nvPicPr>
        <p:blipFill>
          <a:blip r:embed="rId3"/>
          <a:stretch>
            <a:fillRect/>
          </a:stretch>
        </p:blipFill>
        <p:spPr>
          <a:xfrm>
            <a:off x="5872766" y="180305"/>
            <a:ext cx="6014434" cy="6283872"/>
          </a:xfrm>
          <a:prstGeom prst="rect">
            <a:avLst/>
          </a:prstGeom>
        </p:spPr>
      </p:pic>
    </p:spTree>
    <p:extLst>
      <p:ext uri="{BB962C8B-B14F-4D97-AF65-F5344CB8AC3E}">
        <p14:creationId xmlns:p14="http://schemas.microsoft.com/office/powerpoint/2010/main" val="100581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270644" cy="1499616"/>
          </a:xfrm>
        </p:spPr>
        <p:txBody>
          <a:bodyPr>
            <a:normAutofit/>
          </a:bodyPr>
          <a:lstStyle/>
          <a:p>
            <a:pPr algn="just"/>
            <a:r>
              <a:rPr lang="en-US" sz="4000" b="1" dirty="0">
                <a:solidFill>
                  <a:schemeClr val="accent2"/>
                </a:solidFill>
                <a:latin typeface="Calibri" panose="020F0502020204030204" pitchFamily="34" charset="0"/>
                <a:cs typeface="Calibri" panose="020F0502020204030204" pitchFamily="34" charset="0"/>
              </a:rPr>
              <a:t>Explain why common sense can’t replace sociological </a:t>
            </a:r>
            <a:r>
              <a:rPr lang="en-US" sz="4000" b="1" dirty="0" smtClean="0">
                <a:solidFill>
                  <a:schemeClr val="accent2"/>
                </a:solidFill>
                <a:latin typeface="Calibri" panose="020F0502020204030204" pitchFamily="34" charset="0"/>
                <a:cs typeface="Calibri" panose="020F0502020204030204" pitchFamily="34" charset="0"/>
              </a:rPr>
              <a:t>research</a:t>
            </a:r>
            <a:endParaRPr lang="en-US" sz="4000" b="1" dirty="0">
              <a:solidFill>
                <a:schemeClr val="accent2"/>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24128" y="2286000"/>
            <a:ext cx="10425190" cy="4023360"/>
          </a:xfrm>
        </p:spPr>
        <p:txBody>
          <a:bodyPr>
            <a:normAutofit/>
          </a:bodyPr>
          <a:lstStyle/>
          <a:p>
            <a:pPr>
              <a:buFont typeface="Wingdings" panose="05000000000000000000" pitchFamily="2" charset="2"/>
              <a:buChar char="§"/>
            </a:pPr>
            <a:r>
              <a:rPr lang="en-US" sz="2800" dirty="0">
                <a:latin typeface="Calibri" panose="020F0502020204030204" pitchFamily="34" charset="0"/>
                <a:cs typeface="Calibri" panose="020F0502020204030204" pitchFamily="34" charset="0"/>
              </a:rPr>
              <a:t>Common Sense promotes stereotypical beliefs but sociology uses reason and logic. </a:t>
            </a:r>
            <a:endParaRPr lang="en-US" sz="2800" dirty="0" smtClean="0">
              <a:latin typeface="Calibri" panose="020F0502020204030204" pitchFamily="34" charset="0"/>
              <a:cs typeface="Calibri" panose="020F0502020204030204" pitchFamily="34" charset="0"/>
            </a:endParaRPr>
          </a:p>
          <a:p>
            <a:pPr>
              <a:buFont typeface="Wingdings" panose="05000000000000000000" pitchFamily="2" charset="2"/>
              <a:buChar char="§"/>
            </a:pPr>
            <a:endParaRPr lang="en-US" sz="2800" dirty="0" smtClean="0">
              <a:latin typeface="Calibri" panose="020F0502020204030204" pitchFamily="34" charset="0"/>
              <a:cs typeface="Calibri" panose="020F0502020204030204" pitchFamily="34" charset="0"/>
            </a:endParaRPr>
          </a:p>
          <a:p>
            <a:pPr algn="just">
              <a:buFont typeface="Wingdings" panose="05000000000000000000" pitchFamily="2" charset="2"/>
              <a:buChar char="§"/>
            </a:pPr>
            <a:r>
              <a:rPr lang="en-US" sz="2800" dirty="0" smtClean="0">
                <a:latin typeface="Calibri" panose="020F0502020204030204" pitchFamily="34" charset="0"/>
                <a:cs typeface="Calibri" panose="020F0502020204030204" pitchFamily="34" charset="0"/>
              </a:rPr>
              <a:t>Common </a:t>
            </a:r>
            <a:r>
              <a:rPr lang="en-US" sz="2800" dirty="0">
                <a:latin typeface="Calibri" panose="020F0502020204030204" pitchFamily="34" charset="0"/>
                <a:cs typeface="Calibri" panose="020F0502020204030204" pitchFamily="34" charset="0"/>
              </a:rPr>
              <a:t>sense is based upon assumptions while sociology is based upon evidences. </a:t>
            </a:r>
            <a:endParaRPr lang="en-US" sz="2800" dirty="0" smtClean="0">
              <a:latin typeface="Calibri" panose="020F0502020204030204" pitchFamily="34" charset="0"/>
              <a:cs typeface="Calibri" panose="020F0502020204030204" pitchFamily="34" charset="0"/>
            </a:endParaRPr>
          </a:p>
          <a:p>
            <a:pPr algn="just">
              <a:buFont typeface="Wingdings" panose="05000000000000000000" pitchFamily="2" charset="2"/>
              <a:buChar char="§"/>
            </a:pPr>
            <a:endParaRPr lang="en-US" sz="2800" dirty="0" smtClean="0">
              <a:latin typeface="Calibri" panose="020F0502020204030204" pitchFamily="34" charset="0"/>
              <a:cs typeface="Calibri" panose="020F0502020204030204" pitchFamily="34" charset="0"/>
            </a:endParaRPr>
          </a:p>
          <a:p>
            <a:pPr algn="just">
              <a:buFont typeface="Wingdings" panose="05000000000000000000" pitchFamily="2" charset="2"/>
              <a:buChar char="§"/>
            </a:pPr>
            <a:r>
              <a:rPr lang="en-US" sz="2800" b="1" dirty="0" smtClean="0">
                <a:latin typeface="Calibri" panose="020F0502020204030204" pitchFamily="34" charset="0"/>
                <a:cs typeface="Calibri" panose="020F0502020204030204" pitchFamily="34" charset="0"/>
              </a:rPr>
              <a:t>Empirical testing has no place in common sense knowledge</a:t>
            </a:r>
            <a:r>
              <a:rPr lang="en-US" sz="2800" dirty="0" smtClean="0">
                <a:latin typeface="Calibri" panose="020F0502020204030204" pitchFamily="34" charset="0"/>
                <a:cs typeface="Calibri" panose="020F0502020204030204" pitchFamily="34" charset="0"/>
              </a:rPr>
              <a:t> whereas </a:t>
            </a:r>
            <a:r>
              <a:rPr lang="en-US" sz="2800" dirty="0">
                <a:latin typeface="Calibri" panose="020F0502020204030204" pitchFamily="34" charset="0"/>
                <a:cs typeface="Calibri" panose="020F0502020204030204" pitchFamily="34" charset="0"/>
              </a:rPr>
              <a:t>Sociology pursue research with an empirical </a:t>
            </a:r>
            <a:r>
              <a:rPr lang="en-US" sz="2800" dirty="0" smtClean="0">
                <a:latin typeface="Calibri" panose="020F0502020204030204" pitchFamily="34" charset="0"/>
                <a:cs typeface="Calibri" panose="020F0502020204030204" pitchFamily="34" charset="0"/>
              </a:rPr>
              <a:t>orientation</a:t>
            </a:r>
            <a:r>
              <a:rPr lang="en-US"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65518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Know the eight steps of the research model.</a:t>
            </a:r>
            <a:endParaRPr lang="en-US" b="1" dirty="0">
              <a:solidFill>
                <a:schemeClr val="accent2"/>
              </a:solidFill>
            </a:endParaRPr>
          </a:p>
        </p:txBody>
      </p:sp>
      <p:sp>
        <p:nvSpPr>
          <p:cNvPr id="3" name="Content Placeholder 2"/>
          <p:cNvSpPr>
            <a:spLocks noGrp="1"/>
          </p:cNvSpPr>
          <p:nvPr>
            <p:ph idx="1"/>
          </p:nvPr>
        </p:nvSpPr>
        <p:spPr>
          <a:xfrm>
            <a:off x="1024129" y="2286000"/>
            <a:ext cx="5286520" cy="4023360"/>
          </a:xfrm>
        </p:spPr>
        <p:txBody>
          <a:bodyPr>
            <a:normAutofit/>
          </a:bodyPr>
          <a:lstStyle/>
          <a:p>
            <a:pPr marL="0" indent="0" algn="just">
              <a:buNone/>
            </a:pPr>
            <a:r>
              <a:rPr lang="en-US" sz="2400" dirty="0" smtClean="0">
                <a:latin typeface="Calibri" panose="020F0502020204030204" pitchFamily="34" charset="0"/>
                <a:cs typeface="Calibri" panose="020F0502020204030204" pitchFamily="34" charset="0"/>
              </a:rPr>
              <a:t>Scientific </a:t>
            </a:r>
            <a:r>
              <a:rPr lang="en-US" sz="2400" dirty="0">
                <a:latin typeface="Calibri" panose="020F0502020204030204" pitchFamily="34" charset="0"/>
                <a:cs typeface="Calibri" panose="020F0502020204030204" pitchFamily="34" charset="0"/>
              </a:rPr>
              <a:t>research follows eight basic steps. </a:t>
            </a:r>
            <a:endParaRPr lang="en-US" sz="2400" dirty="0" smtClean="0">
              <a:latin typeface="Calibri" panose="020F0502020204030204" pitchFamily="34" charset="0"/>
              <a:cs typeface="Calibri" panose="020F0502020204030204" pitchFamily="34" charset="0"/>
            </a:endParaRPr>
          </a:p>
          <a:p>
            <a:pPr marL="0" indent="0" algn="just">
              <a:buNone/>
            </a:pPr>
            <a:r>
              <a:rPr lang="en-US" sz="2400" dirty="0">
                <a:latin typeface="Calibri" panose="020F0502020204030204" pitchFamily="34" charset="0"/>
                <a:cs typeface="Calibri" panose="020F0502020204030204" pitchFamily="34" charset="0"/>
              </a:rPr>
              <a:t>I</a:t>
            </a:r>
            <a:r>
              <a:rPr lang="en-US" sz="2400" dirty="0" smtClean="0">
                <a:latin typeface="Calibri" panose="020F0502020204030204" pitchFamily="34" charset="0"/>
                <a:cs typeface="Calibri" panose="020F0502020204030204" pitchFamily="34" charset="0"/>
              </a:rPr>
              <a:t>n </a:t>
            </a:r>
            <a:r>
              <a:rPr lang="en-US" sz="2400" dirty="0">
                <a:latin typeface="Calibri" panose="020F0502020204030204" pitchFamily="34" charset="0"/>
                <a:cs typeface="Calibri" panose="020F0502020204030204" pitchFamily="34" charset="0"/>
              </a:rPr>
              <a:t>the real world of research, some of these steps may run together. Some may even be omitted</a:t>
            </a:r>
            <a:r>
              <a:rPr lang="en-US" sz="2400" dirty="0" smtClean="0">
                <a:latin typeface="Calibri" panose="020F0502020204030204" pitchFamily="34" charset="0"/>
                <a:cs typeface="Calibri" panose="020F0502020204030204" pitchFamily="34" charset="0"/>
              </a:rPr>
              <a:t>.</a:t>
            </a:r>
          </a:p>
          <a:p>
            <a:pPr marL="0" indent="0" algn="just">
              <a:buNone/>
            </a:pPr>
            <a:endParaRPr lang="en-US"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a:srcRect l="17698" t="28478" r="52310" b="17473"/>
          <a:stretch/>
        </p:blipFill>
        <p:spPr>
          <a:xfrm>
            <a:off x="6923179" y="1456923"/>
            <a:ext cx="5268821" cy="5499904"/>
          </a:xfrm>
          <a:prstGeom prst="rect">
            <a:avLst/>
          </a:prstGeom>
        </p:spPr>
      </p:pic>
    </p:spTree>
    <p:extLst>
      <p:ext uri="{BB962C8B-B14F-4D97-AF65-F5344CB8AC3E}">
        <p14:creationId xmlns:p14="http://schemas.microsoft.com/office/powerpoint/2010/main" val="2712036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1. Selecting a topic</a:t>
            </a:r>
            <a:endParaRPr lang="en-US" dirty="0">
              <a:solidFill>
                <a:schemeClr val="accent2"/>
              </a:solidFill>
            </a:endParaRPr>
          </a:p>
        </p:txBody>
      </p:sp>
      <p:sp>
        <p:nvSpPr>
          <p:cNvPr id="3" name="Content Placeholder 2"/>
          <p:cNvSpPr>
            <a:spLocks noGrp="1"/>
          </p:cNvSpPr>
          <p:nvPr>
            <p:ph idx="1"/>
          </p:nvPr>
        </p:nvSpPr>
        <p:spPr/>
        <p:txBody>
          <a:bodyPr>
            <a:normAutofit/>
          </a:bodyPr>
          <a:lstStyle/>
          <a:p>
            <a:pPr algn="just"/>
            <a:r>
              <a:rPr lang="en-US" sz="2400" dirty="0">
                <a:latin typeface="Calibri" panose="020F0502020204030204" pitchFamily="34" charset="0"/>
                <a:cs typeface="Calibri" panose="020F0502020204030204" pitchFamily="34" charset="0"/>
              </a:rPr>
              <a:t>The first step is to select a topic.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What </a:t>
            </a:r>
            <a:r>
              <a:rPr lang="en-US" sz="2400" dirty="0">
                <a:latin typeface="Calibri" panose="020F0502020204030204" pitchFamily="34" charset="0"/>
                <a:cs typeface="Calibri" panose="020F0502020204030204" pitchFamily="34" charset="0"/>
              </a:rPr>
              <a:t>do you want to know more </a:t>
            </a:r>
            <a:r>
              <a:rPr lang="en-US" sz="2400" dirty="0" smtClean="0">
                <a:latin typeface="Calibri" panose="020F0502020204030204" pitchFamily="34" charset="0"/>
                <a:cs typeface="Calibri" panose="020F0502020204030204" pitchFamily="34" charset="0"/>
              </a:rPr>
              <a:t>about? </a:t>
            </a:r>
          </a:p>
          <a:p>
            <a:pPr algn="just"/>
            <a:r>
              <a:rPr lang="en-US" sz="2400" dirty="0" smtClean="0">
                <a:latin typeface="Calibri" panose="020F0502020204030204" pitchFamily="34" charset="0"/>
                <a:cs typeface="Calibri" panose="020F0502020204030204" pitchFamily="34" charset="0"/>
              </a:rPr>
              <a:t>Many </a:t>
            </a:r>
            <a:r>
              <a:rPr lang="en-US" sz="2400" dirty="0">
                <a:latin typeface="Calibri" panose="020F0502020204030204" pitchFamily="34" charset="0"/>
                <a:cs typeface="Calibri" panose="020F0502020204030204" pitchFamily="34" charset="0"/>
              </a:rPr>
              <a:t>sociologists simply follow their </a:t>
            </a:r>
            <a:r>
              <a:rPr lang="en-US" sz="2400" dirty="0" smtClean="0">
                <a:latin typeface="Calibri" panose="020F0502020204030204" pitchFamily="34" charset="0"/>
                <a:cs typeface="Calibri" panose="020F0502020204030204" pitchFamily="34" charset="0"/>
              </a:rPr>
              <a:t>curiosity</a:t>
            </a:r>
            <a:r>
              <a:rPr lang="en-US" sz="2400" dirty="0">
                <a:latin typeface="Calibri" panose="020F0502020204030204" pitchFamily="34" charset="0"/>
                <a:cs typeface="Calibri" panose="020F0502020204030204" pitchFamily="34" charset="0"/>
              </a:rPr>
              <a:t>, their drive to learn more about social life.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They become</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interested </a:t>
            </a:r>
            <a:r>
              <a:rPr lang="en-US" sz="2400" dirty="0">
                <a:latin typeface="Calibri" panose="020F0502020204030204" pitchFamily="34" charset="0"/>
                <a:cs typeface="Calibri" panose="020F0502020204030204" pitchFamily="34" charset="0"/>
              </a:rPr>
              <a:t>in a particular topic, and they pursue </a:t>
            </a:r>
            <a:r>
              <a:rPr lang="en-US" sz="2400" dirty="0" smtClean="0">
                <a:latin typeface="Calibri" panose="020F0502020204030204" pitchFamily="34" charset="0"/>
                <a:cs typeface="Calibri" panose="020F0502020204030204" pitchFamily="34" charset="0"/>
              </a:rPr>
              <a:t>it </a:t>
            </a:r>
            <a:r>
              <a:rPr lang="en-US" sz="2400" dirty="0" err="1" smtClean="0">
                <a:latin typeface="Calibri" panose="020F0502020204030204" pitchFamily="34" charset="0"/>
                <a:cs typeface="Calibri" panose="020F0502020204030204" pitchFamily="34" charset="0"/>
              </a:rPr>
              <a:t>eg</a:t>
            </a:r>
            <a:r>
              <a:rPr lang="en-US" sz="2400" dirty="0" smtClean="0">
                <a:latin typeface="Calibri" panose="020F0502020204030204" pitchFamily="34" charset="0"/>
                <a:cs typeface="Calibri" panose="020F0502020204030204" pitchFamily="34" charset="0"/>
              </a:rPr>
              <a:t>: studying </a:t>
            </a:r>
            <a:r>
              <a:rPr lang="en-US" sz="2400" dirty="0">
                <a:latin typeface="Calibri" panose="020F0502020204030204" pitchFamily="34" charset="0"/>
                <a:cs typeface="Calibri" panose="020F0502020204030204" pitchFamily="34" charset="0"/>
              </a:rPr>
              <a:t>the </a:t>
            </a:r>
            <a:r>
              <a:rPr lang="en-US" sz="2400" dirty="0" smtClean="0">
                <a:latin typeface="Calibri" panose="020F0502020204030204" pitchFamily="34" charset="0"/>
                <a:cs typeface="Calibri" panose="020F0502020204030204" pitchFamily="34" charset="0"/>
              </a:rPr>
              <a:t>homeless, </a:t>
            </a:r>
            <a:r>
              <a:rPr lang="en-US" sz="2400" dirty="0">
                <a:latin typeface="Calibri" panose="020F0502020204030204" pitchFamily="34" charset="0"/>
                <a:cs typeface="Calibri" panose="020F0502020204030204" pitchFamily="34" charset="0"/>
              </a:rPr>
              <a:t>spouse abuse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Some </a:t>
            </a:r>
            <a:r>
              <a:rPr lang="en-US" sz="2400" dirty="0">
                <a:latin typeface="Calibri" panose="020F0502020204030204" pitchFamily="34" charset="0"/>
                <a:cs typeface="Calibri" panose="020F0502020204030204" pitchFamily="34" charset="0"/>
              </a:rPr>
              <a:t>sociologists choose a topic because funding is available, others because they want to help people better understand a social </a:t>
            </a:r>
            <a:r>
              <a:rPr lang="en-US" sz="2400" dirty="0" smtClean="0">
                <a:latin typeface="Calibri" panose="020F0502020204030204" pitchFamily="34" charset="0"/>
                <a:cs typeface="Calibri" panose="020F0502020204030204" pitchFamily="34" charset="0"/>
              </a:rPr>
              <a:t>problem and perhaps </a:t>
            </a:r>
            <a:r>
              <a:rPr lang="en-US" sz="2400" dirty="0">
                <a:latin typeface="Calibri" panose="020F0502020204030204" pitchFamily="34" charset="0"/>
                <a:cs typeface="Calibri" panose="020F0502020204030204" pitchFamily="34" charset="0"/>
              </a:rPr>
              <a:t>to help solve it. </a:t>
            </a:r>
          </a:p>
        </p:txBody>
      </p:sp>
    </p:spTree>
    <p:extLst>
      <p:ext uri="{BB962C8B-B14F-4D97-AF65-F5344CB8AC3E}">
        <p14:creationId xmlns:p14="http://schemas.microsoft.com/office/powerpoint/2010/main" val="3198958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2. define </a:t>
            </a:r>
            <a:r>
              <a:rPr lang="en-US" dirty="0">
                <a:solidFill>
                  <a:schemeClr val="accent2"/>
                </a:solidFill>
              </a:rPr>
              <a:t>the problem</a:t>
            </a:r>
          </a:p>
        </p:txBody>
      </p:sp>
      <p:sp>
        <p:nvSpPr>
          <p:cNvPr id="3" name="Content Placeholder 2"/>
          <p:cNvSpPr>
            <a:spLocks noGrp="1"/>
          </p:cNvSpPr>
          <p:nvPr>
            <p:ph idx="1"/>
          </p:nvPr>
        </p:nvSpPr>
        <p:spPr/>
        <p:txBody>
          <a:bodyPr>
            <a:normAutofit/>
          </a:bodyPr>
          <a:lstStyle/>
          <a:p>
            <a:pPr algn="just"/>
            <a:r>
              <a:rPr lang="en-US" sz="2400" dirty="0">
                <a:latin typeface="Calibri" panose="020F0502020204030204" pitchFamily="34" charset="0"/>
                <a:cs typeface="Calibri" panose="020F0502020204030204" pitchFamily="34" charset="0"/>
              </a:rPr>
              <a:t>The second step is to define the problem, to specify what you want to learn about the topic.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Example: they </a:t>
            </a:r>
            <a:r>
              <a:rPr lang="en-US" sz="2400" dirty="0">
                <a:latin typeface="Calibri" panose="020F0502020204030204" pitchFamily="34" charset="0"/>
                <a:cs typeface="Calibri" panose="020F0502020204030204" pitchFamily="34" charset="0"/>
              </a:rPr>
              <a:t>examine some specific aspect of a topic, such as how homeless people survive on the streets.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In </a:t>
            </a:r>
            <a:r>
              <a:rPr lang="en-US" sz="2400" dirty="0">
                <a:latin typeface="Calibri" panose="020F0502020204030204" pitchFamily="34" charset="0"/>
                <a:cs typeface="Calibri" panose="020F0502020204030204" pitchFamily="34" charset="0"/>
              </a:rPr>
              <a:t>the case of spouse abuse, sociologists may want to know whether violent and nonviolent husbands have different work experiences. </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Or </a:t>
            </a:r>
            <a:r>
              <a:rPr lang="en-US" sz="2400" dirty="0">
                <a:latin typeface="Calibri" panose="020F0502020204030204" pitchFamily="34" charset="0"/>
                <a:cs typeface="Calibri" panose="020F0502020204030204" pitchFamily="34" charset="0"/>
              </a:rPr>
              <a:t>they may want to learn what can be done to reduce spouse </a:t>
            </a:r>
            <a:r>
              <a:rPr lang="en-US" sz="2400" dirty="0" smtClean="0">
                <a:latin typeface="Calibri" panose="020F0502020204030204" pitchFamily="34" charset="0"/>
                <a:cs typeface="Calibri" panose="020F0502020204030204" pitchFamily="34" charset="0"/>
              </a:rPr>
              <a:t>abuse.</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30604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2240</TotalTime>
  <Words>2459</Words>
  <Application>Microsoft Office PowerPoint</Application>
  <PresentationFormat>Widescreen</PresentationFormat>
  <Paragraphs>157</Paragraphs>
  <Slides>29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Bell MT</vt:lpstr>
      <vt:lpstr>Calibri</vt:lpstr>
      <vt:lpstr>Tw Cen MT</vt:lpstr>
      <vt:lpstr>Tw Cen MT Condensed</vt:lpstr>
      <vt:lpstr>Wingdings</vt:lpstr>
      <vt:lpstr>Wingdings 3</vt:lpstr>
      <vt:lpstr>Integral</vt:lpstr>
      <vt:lpstr>RESEARCH METHDOLOGY IN SOCIOLOGY </vt:lpstr>
      <vt:lpstr>Learning outcomes:</vt:lpstr>
      <vt:lpstr>introduction</vt:lpstr>
      <vt:lpstr>State what topics are valid for sociologists to study</vt:lpstr>
      <vt:lpstr>PowerPoint Presentation</vt:lpstr>
      <vt:lpstr>Explain why common sense can’t replace sociological research</vt:lpstr>
      <vt:lpstr>Know the eight steps of the research model.</vt:lpstr>
      <vt:lpstr>1. Selecting a topic</vt:lpstr>
      <vt:lpstr>2. define the problem</vt:lpstr>
      <vt:lpstr>3. REVIEWING THE LITERATURE</vt:lpstr>
      <vt:lpstr>4.formulating a hypothesis</vt:lpstr>
      <vt:lpstr>5. choosing a research method</vt:lpstr>
      <vt:lpstr>6. collecting the data</vt:lpstr>
      <vt:lpstr>7. analyzing the results</vt:lpstr>
      <vt:lpstr>8. sharing the results</vt:lpstr>
      <vt:lpstr>Two key elements to research:</vt:lpstr>
      <vt:lpstr>Types of data in sociology research</vt:lpstr>
      <vt:lpstr>PowerPoint Presentation</vt:lpstr>
      <vt:lpstr>Research Methods </vt:lpstr>
      <vt:lpstr>PowerPoint Presentation</vt:lpstr>
      <vt:lpstr>PowerPoint Presentation</vt:lpstr>
      <vt:lpstr>PowerPoint Presentation</vt:lpstr>
      <vt:lpstr>PowerPoint Presentation</vt:lpstr>
      <vt:lpstr>Significant of Gender in Sociological Research</vt:lpstr>
      <vt:lpstr>Ethics in Sociological Research</vt:lpstr>
      <vt:lpstr>Ethics in Sociological Research</vt:lpstr>
      <vt:lpstr>Case -Protecting the Subjects- Mario Brajuha </vt:lpstr>
      <vt:lpstr>How Research and Theory Work Together</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uzma Fayyaz</dc:creator>
  <cp:lastModifiedBy>Ms. Shahtaj Shakir</cp:lastModifiedBy>
  <cp:revision>35</cp:revision>
  <dcterms:created xsi:type="dcterms:W3CDTF">2023-04-30T18:44:31Z</dcterms:created>
  <dcterms:modified xsi:type="dcterms:W3CDTF">2023-05-12T11:11:19Z</dcterms:modified>
</cp:coreProperties>
</file>